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5.xml" ContentType="application/vnd.openxmlformats-officedocument.themeOverride+xml"/>
  <Override PartName="/ppt/notesSlides/notesSlide3.xml" ContentType="application/vnd.openxmlformats-officedocument.presentationml.notesSlid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6.xml" ContentType="application/vnd.openxmlformats-officedocument.themeOverr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7.xml" ContentType="application/vnd.openxmlformats-officedocument.themeOverride+xml"/>
  <Override PartName="/ppt/notesSlides/notesSlide4.xml" ContentType="application/vnd.openxmlformats-officedocument.presentationml.notesSlid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8.xml" ContentType="application/vnd.openxmlformats-officedocument.themeOverr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9.xml" ContentType="application/vnd.openxmlformats-officedocument.themeOverride+xml"/>
  <Override PartName="/ppt/notesSlides/notesSlide5.xml" ContentType="application/vnd.openxmlformats-officedocument.presentationml.notesSlid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10.xml" ContentType="application/vnd.openxmlformats-officedocument.themeOverrid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1.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12.xml" ContentType="application/vnd.openxmlformats-officedocument.themeOverride+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13.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4.xml" ContentType="application/vnd.openxmlformats-officedocument.drawingml.chart+xml"/>
  <Override PartName="/ppt/charts/style13.xml" ContentType="application/vnd.ms-office.chartstyle+xml"/>
  <Override PartName="/ppt/charts/colors13.xml" ContentType="application/vnd.ms-office.chartcolorstyle+xml"/>
  <Override PartName="/ppt/theme/themeOverride14.xml" ContentType="application/vnd.openxmlformats-officedocument.themeOverride+xml"/>
  <Override PartName="/ppt/charts/chart15.xml" ContentType="application/vnd.openxmlformats-officedocument.drawingml.chart+xml"/>
  <Override PartName="/ppt/charts/style14.xml" ContentType="application/vnd.ms-office.chartstyle+xml"/>
  <Override PartName="/ppt/charts/colors14.xml" ContentType="application/vnd.ms-office.chartcolorstyle+xml"/>
  <Override PartName="/ppt/theme/themeOverride15.xml" ContentType="application/vnd.openxmlformats-officedocument.themeOverr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
    <p:sldMasterId id="2147483660" r:id="rId4"/>
    <p:sldMasterId id="2147483675" r:id="rId5"/>
  </p:sldMasterIdLst>
  <p:notesMasterIdLst>
    <p:notesMasterId r:id="rId44"/>
  </p:notesMasterIdLst>
  <p:sldIdLst>
    <p:sldId id="256" r:id="rId6"/>
    <p:sldId id="257" r:id="rId7"/>
    <p:sldId id="395" r:id="rId8"/>
    <p:sldId id="394" r:id="rId9"/>
    <p:sldId id="393" r:id="rId10"/>
    <p:sldId id="396" r:id="rId11"/>
    <p:sldId id="337" r:id="rId12"/>
    <p:sldId id="261" r:id="rId13"/>
    <p:sldId id="304" r:id="rId14"/>
    <p:sldId id="306" r:id="rId15"/>
    <p:sldId id="412" r:id="rId16"/>
    <p:sldId id="390" r:id="rId17"/>
    <p:sldId id="403" r:id="rId18"/>
    <p:sldId id="404" r:id="rId19"/>
    <p:sldId id="405" r:id="rId20"/>
    <p:sldId id="406" r:id="rId21"/>
    <p:sldId id="407" r:id="rId22"/>
    <p:sldId id="410" r:id="rId23"/>
    <p:sldId id="413" r:id="rId24"/>
    <p:sldId id="415" r:id="rId25"/>
    <p:sldId id="414" r:id="rId26"/>
    <p:sldId id="411" r:id="rId27"/>
    <p:sldId id="307" r:id="rId28"/>
    <p:sldId id="339" r:id="rId29"/>
    <p:sldId id="358" r:id="rId30"/>
    <p:sldId id="341" r:id="rId31"/>
    <p:sldId id="342" r:id="rId32"/>
    <p:sldId id="343" r:id="rId33"/>
    <p:sldId id="391" r:id="rId34"/>
    <p:sldId id="344" r:id="rId35"/>
    <p:sldId id="416" r:id="rId36"/>
    <p:sldId id="417" r:id="rId37"/>
    <p:sldId id="418" r:id="rId38"/>
    <p:sldId id="419" r:id="rId39"/>
    <p:sldId id="420" r:id="rId40"/>
    <p:sldId id="421" r:id="rId41"/>
    <p:sldId id="352" r:id="rId42"/>
    <p:sldId id="320"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1" d="100"/>
          <a:sy n="51" d="100"/>
        </p:scale>
        <p:origin x="898" y="34"/>
      </p:cViewPr>
      <p:guideLst/>
    </p:cSldViewPr>
  </p:slideViewPr>
  <p:notesTextViewPr>
    <p:cViewPr>
      <p:scale>
        <a:sx n="3" d="2"/>
        <a:sy n="3" d="2"/>
      </p:scale>
      <p:origin x="0" y="0"/>
    </p:cViewPr>
  </p:notesTextViewPr>
  <p:sorterViewPr>
    <p:cViewPr>
      <p:scale>
        <a:sx n="66" d="100"/>
        <a:sy n="66" d="100"/>
      </p:scale>
      <p:origin x="0" y="-103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3.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4" Type="http://schemas.openxmlformats.org/officeDocument/2006/relationships/slideMaster" Target="slideMasters/slideMaster2.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slideMaster" Target="slideMasters/slideMaster1.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1.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oleObject" Target="../embeddings/oleObject1.bin"/></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12.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0.xlsx"/></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13.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11.xlsx"/></Relationships>
</file>

<file path=ppt/charts/_rels/chart14.xml.rels><?xml version="1.0" encoding="UTF-8" standalone="yes"?>
<Relationships xmlns="http://schemas.openxmlformats.org/package/2006/relationships"><Relationship Id="rId3" Type="http://schemas.openxmlformats.org/officeDocument/2006/relationships/themeOverride" Target="../theme/themeOverride14.xml"/><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package" Target="../embeddings/Microsoft_Excel_Worksheet12.xlsx"/></Relationships>
</file>

<file path=ppt/charts/_rels/chart15.xml.rels><?xml version="1.0" encoding="UTF-8" standalone="yes"?>
<Relationships xmlns="http://schemas.openxmlformats.org/package/2006/relationships"><Relationship Id="rId3" Type="http://schemas.openxmlformats.org/officeDocument/2006/relationships/themeOverride" Target="../theme/themeOverride15.xml"/><Relationship Id="rId2" Type="http://schemas.microsoft.com/office/2011/relationships/chartColorStyle" Target="colors14.xml"/><Relationship Id="rId1" Type="http://schemas.microsoft.com/office/2011/relationships/chartStyle" Target="style14.xml"/><Relationship Id="rId4" Type="http://schemas.openxmlformats.org/officeDocument/2006/relationships/package" Target="../embeddings/Microsoft_Excel_Worksheet13.xlsx"/></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Sheet1!$B$9</c:f>
              <c:strCache>
                <c:ptCount val="1"/>
                <c:pt idx="0">
                  <c:v>3MIS WCPV</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Sheet1!$G$8:$O$8</c:f>
              <c:strCache>
                <c:ptCount val="9"/>
                <c:pt idx="0">
                  <c:v>FY19</c:v>
                </c:pt>
                <c:pt idx="1">
                  <c:v>FY20</c:v>
                </c:pt>
                <c:pt idx="2">
                  <c:v>FY21</c:v>
                </c:pt>
                <c:pt idx="3">
                  <c:v>FY22</c:v>
                </c:pt>
                <c:pt idx="4">
                  <c:v>FY23 Q1</c:v>
                </c:pt>
                <c:pt idx="5">
                  <c:v>Jul'22</c:v>
                </c:pt>
                <c:pt idx="6">
                  <c:v>FY23 Q2</c:v>
                </c:pt>
                <c:pt idx="7">
                  <c:v>FY23 Q3</c:v>
                </c:pt>
                <c:pt idx="8">
                  <c:v>FY23 Q4</c:v>
                </c:pt>
              </c:strCache>
            </c:strRef>
          </c:cat>
          <c:val>
            <c:numRef>
              <c:f>Sheet1!$G$9:$O$9</c:f>
              <c:numCache>
                <c:formatCode>General</c:formatCode>
                <c:ptCount val="9"/>
                <c:pt idx="0">
                  <c:v>4849</c:v>
                </c:pt>
                <c:pt idx="1">
                  <c:v>3899</c:v>
                </c:pt>
                <c:pt idx="2" formatCode="0">
                  <c:v>3550</c:v>
                </c:pt>
                <c:pt idx="3">
                  <c:v>4406</c:v>
                </c:pt>
                <c:pt idx="4">
                  <c:v>4514</c:v>
                </c:pt>
                <c:pt idx="5">
                  <c:v>4536</c:v>
                </c:pt>
                <c:pt idx="6">
                  <c:v>4509</c:v>
                </c:pt>
                <c:pt idx="7">
                  <c:v>4441</c:v>
                </c:pt>
                <c:pt idx="8">
                  <c:v>4238</c:v>
                </c:pt>
              </c:numCache>
            </c:numRef>
          </c:val>
          <c:smooth val="0"/>
          <c:extLst>
            <c:ext xmlns:c16="http://schemas.microsoft.com/office/drawing/2014/chart" uri="{C3380CC4-5D6E-409C-BE32-E72D297353CC}">
              <c16:uniqueId val="{00000002-9354-474C-840C-CD1A99378E2C}"/>
            </c:ext>
          </c:extLst>
        </c:ser>
        <c:dLbls>
          <c:dLblPos val="t"/>
          <c:showLegendKey val="0"/>
          <c:showVal val="1"/>
          <c:showCatName val="0"/>
          <c:showSerName val="0"/>
          <c:showPercent val="0"/>
          <c:showBubbleSize val="0"/>
        </c:dLbls>
        <c:marker val="1"/>
        <c:smooth val="0"/>
        <c:axId val="948058848"/>
        <c:axId val="948060096"/>
      </c:lineChart>
      <c:catAx>
        <c:axId val="94805884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948060096"/>
        <c:crosses val="autoZero"/>
        <c:auto val="1"/>
        <c:lblAlgn val="ctr"/>
        <c:lblOffset val="100"/>
        <c:noMultiLvlLbl val="0"/>
      </c:catAx>
      <c:valAx>
        <c:axId val="948060096"/>
        <c:scaling>
          <c:orientation val="minMax"/>
          <c:max val="5500"/>
          <c:min val="3000"/>
        </c:scaling>
        <c:delete val="1"/>
        <c:axPos val="l"/>
        <c:numFmt formatCode="General" sourceLinked="1"/>
        <c:majorTickMark val="out"/>
        <c:minorTickMark val="none"/>
        <c:tickLblPos val="nextTo"/>
        <c:crossAx val="948058848"/>
        <c:crosses val="autoZero"/>
        <c:crossBetween val="between"/>
        <c:majorUnit val="500"/>
      </c:valAx>
      <c:spPr>
        <a:noFill/>
        <a:ln>
          <a:noFill/>
        </a:ln>
        <a:effectLst/>
      </c:spPr>
    </c:plotArea>
    <c:plotVisOnly val="1"/>
    <c:dispBlanksAs val="gap"/>
    <c:showDLblsOverMax val="0"/>
  </c:chart>
  <c:spPr>
    <a:noFill/>
    <a:ln>
      <a:noFill/>
    </a:ln>
    <a:effectLst/>
  </c:spPr>
  <c:txPr>
    <a:bodyPr/>
    <a:lstStyle/>
    <a:p>
      <a:pPr>
        <a:defRPr sz="1200"/>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Sheet2!$M$2</c:f>
              <c:strCache>
                <c:ptCount val="1"/>
                <c:pt idx="0">
                  <c:v>200HP</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Sheet2!$B$3:$B$35</c:f>
              <c:numCache>
                <c:formatCode>[$-409]mmm\-yy;@</c:formatCode>
                <c:ptCount val="33"/>
                <c:pt idx="0">
                  <c:v>44986</c:v>
                </c:pt>
                <c:pt idx="1">
                  <c:v>44958</c:v>
                </c:pt>
                <c:pt idx="2">
                  <c:v>44927</c:v>
                </c:pt>
                <c:pt idx="3">
                  <c:v>44896</c:v>
                </c:pt>
                <c:pt idx="4">
                  <c:v>44866</c:v>
                </c:pt>
                <c:pt idx="5">
                  <c:v>44835</c:v>
                </c:pt>
                <c:pt idx="6">
                  <c:v>44805</c:v>
                </c:pt>
                <c:pt idx="7">
                  <c:v>44774</c:v>
                </c:pt>
                <c:pt idx="8">
                  <c:v>44743</c:v>
                </c:pt>
                <c:pt idx="9">
                  <c:v>44713</c:v>
                </c:pt>
                <c:pt idx="10">
                  <c:v>44682</c:v>
                </c:pt>
                <c:pt idx="11">
                  <c:v>44652</c:v>
                </c:pt>
                <c:pt idx="12">
                  <c:v>44621</c:v>
                </c:pt>
                <c:pt idx="13">
                  <c:v>44593</c:v>
                </c:pt>
                <c:pt idx="14">
                  <c:v>44562</c:v>
                </c:pt>
                <c:pt idx="15">
                  <c:v>44531</c:v>
                </c:pt>
                <c:pt idx="16">
                  <c:v>44501</c:v>
                </c:pt>
                <c:pt idx="17">
                  <c:v>44470</c:v>
                </c:pt>
                <c:pt idx="18">
                  <c:v>44440</c:v>
                </c:pt>
                <c:pt idx="19">
                  <c:v>44409</c:v>
                </c:pt>
                <c:pt idx="20">
                  <c:v>44378</c:v>
                </c:pt>
                <c:pt idx="21">
                  <c:v>44348</c:v>
                </c:pt>
                <c:pt idx="22">
                  <c:v>44317</c:v>
                </c:pt>
                <c:pt idx="23">
                  <c:v>44287</c:v>
                </c:pt>
                <c:pt idx="24">
                  <c:v>44256</c:v>
                </c:pt>
                <c:pt idx="25">
                  <c:v>44228</c:v>
                </c:pt>
                <c:pt idx="26">
                  <c:v>44197</c:v>
                </c:pt>
                <c:pt idx="27">
                  <c:v>44166</c:v>
                </c:pt>
                <c:pt idx="28">
                  <c:v>44136</c:v>
                </c:pt>
                <c:pt idx="29">
                  <c:v>44105</c:v>
                </c:pt>
                <c:pt idx="30">
                  <c:v>44075</c:v>
                </c:pt>
                <c:pt idx="31">
                  <c:v>44044</c:v>
                </c:pt>
                <c:pt idx="32">
                  <c:v>44013</c:v>
                </c:pt>
              </c:numCache>
            </c:numRef>
          </c:cat>
          <c:val>
            <c:numRef>
              <c:f>Sheet2!$M$3:$M$35</c:f>
              <c:numCache>
                <c:formatCode>General</c:formatCode>
                <c:ptCount val="33"/>
                <c:pt idx="0">
                  <c:v>6419</c:v>
                </c:pt>
                <c:pt idx="1">
                  <c:v>5036</c:v>
                </c:pt>
                <c:pt idx="2">
                  <c:v>3976</c:v>
                </c:pt>
                <c:pt idx="3">
                  <c:v>5098</c:v>
                </c:pt>
                <c:pt idx="4">
                  <c:v>3723</c:v>
                </c:pt>
                <c:pt idx="5">
                  <c:v>3196</c:v>
                </c:pt>
                <c:pt idx="6">
                  <c:v>4746</c:v>
                </c:pt>
                <c:pt idx="7">
                  <c:v>3513</c:v>
                </c:pt>
                <c:pt idx="8">
                  <c:v>3116</c:v>
                </c:pt>
                <c:pt idx="9">
                  <c:v>3892</c:v>
                </c:pt>
                <c:pt idx="10">
                  <c:v>3392</c:v>
                </c:pt>
                <c:pt idx="11">
                  <c:v>3206</c:v>
                </c:pt>
                <c:pt idx="12">
                  <c:v>5830</c:v>
                </c:pt>
                <c:pt idx="13">
                  <c:v>4167</c:v>
                </c:pt>
                <c:pt idx="14">
                  <c:v>3931</c:v>
                </c:pt>
                <c:pt idx="15">
                  <c:v>3601</c:v>
                </c:pt>
                <c:pt idx="16">
                  <c:v>2422</c:v>
                </c:pt>
                <c:pt idx="17">
                  <c:v>2493</c:v>
                </c:pt>
                <c:pt idx="18">
                  <c:v>2389</c:v>
                </c:pt>
                <c:pt idx="19">
                  <c:v>1923</c:v>
                </c:pt>
                <c:pt idx="20">
                  <c:v>1873</c:v>
                </c:pt>
                <c:pt idx="21">
                  <c:v>1234</c:v>
                </c:pt>
                <c:pt idx="22">
                  <c:v>766</c:v>
                </c:pt>
                <c:pt idx="23">
                  <c:v>2247</c:v>
                </c:pt>
                <c:pt idx="24">
                  <c:v>5449</c:v>
                </c:pt>
                <c:pt idx="25">
                  <c:v>4266</c:v>
                </c:pt>
                <c:pt idx="26">
                  <c:v>3935</c:v>
                </c:pt>
                <c:pt idx="27">
                  <c:v>3812</c:v>
                </c:pt>
                <c:pt idx="28">
                  <c:v>2696</c:v>
                </c:pt>
                <c:pt idx="29">
                  <c:v>2216</c:v>
                </c:pt>
                <c:pt idx="30">
                  <c:v>2226</c:v>
                </c:pt>
                <c:pt idx="31">
                  <c:v>1269</c:v>
                </c:pt>
                <c:pt idx="32">
                  <c:v>958</c:v>
                </c:pt>
              </c:numCache>
            </c:numRef>
          </c:val>
          <c:smooth val="0"/>
          <c:extLst>
            <c:ext xmlns:c16="http://schemas.microsoft.com/office/drawing/2014/chart" uri="{C3380CC4-5D6E-409C-BE32-E72D297353CC}">
              <c16:uniqueId val="{00000000-300F-4F8D-B2A7-98D4217001AC}"/>
            </c:ext>
          </c:extLst>
        </c:ser>
        <c:ser>
          <c:idx val="1"/>
          <c:order val="1"/>
          <c:tx>
            <c:strRef>
              <c:f>Sheet2!$N$2</c:f>
              <c:strCache>
                <c:ptCount val="1"/>
                <c:pt idx="0">
                  <c:v>250HP</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Sheet2!$B$3:$B$35</c:f>
              <c:numCache>
                <c:formatCode>[$-409]mmm\-yy;@</c:formatCode>
                <c:ptCount val="33"/>
                <c:pt idx="0">
                  <c:v>44986</c:v>
                </c:pt>
                <c:pt idx="1">
                  <c:v>44958</c:v>
                </c:pt>
                <c:pt idx="2">
                  <c:v>44927</c:v>
                </c:pt>
                <c:pt idx="3">
                  <c:v>44896</c:v>
                </c:pt>
                <c:pt idx="4">
                  <c:v>44866</c:v>
                </c:pt>
                <c:pt idx="5">
                  <c:v>44835</c:v>
                </c:pt>
                <c:pt idx="6">
                  <c:v>44805</c:v>
                </c:pt>
                <c:pt idx="7">
                  <c:v>44774</c:v>
                </c:pt>
                <c:pt idx="8">
                  <c:v>44743</c:v>
                </c:pt>
                <c:pt idx="9">
                  <c:v>44713</c:v>
                </c:pt>
                <c:pt idx="10">
                  <c:v>44682</c:v>
                </c:pt>
                <c:pt idx="11">
                  <c:v>44652</c:v>
                </c:pt>
                <c:pt idx="12">
                  <c:v>44621</c:v>
                </c:pt>
                <c:pt idx="13">
                  <c:v>44593</c:v>
                </c:pt>
                <c:pt idx="14">
                  <c:v>44562</c:v>
                </c:pt>
                <c:pt idx="15">
                  <c:v>44531</c:v>
                </c:pt>
                <c:pt idx="16">
                  <c:v>44501</c:v>
                </c:pt>
                <c:pt idx="17">
                  <c:v>44470</c:v>
                </c:pt>
                <c:pt idx="18">
                  <c:v>44440</c:v>
                </c:pt>
                <c:pt idx="19">
                  <c:v>44409</c:v>
                </c:pt>
                <c:pt idx="20">
                  <c:v>44378</c:v>
                </c:pt>
                <c:pt idx="21">
                  <c:v>44348</c:v>
                </c:pt>
                <c:pt idx="22">
                  <c:v>44317</c:v>
                </c:pt>
                <c:pt idx="23">
                  <c:v>44287</c:v>
                </c:pt>
                <c:pt idx="24">
                  <c:v>44256</c:v>
                </c:pt>
                <c:pt idx="25">
                  <c:v>44228</c:v>
                </c:pt>
                <c:pt idx="26">
                  <c:v>44197</c:v>
                </c:pt>
                <c:pt idx="27">
                  <c:v>44166</c:v>
                </c:pt>
                <c:pt idx="28">
                  <c:v>44136</c:v>
                </c:pt>
                <c:pt idx="29">
                  <c:v>44105</c:v>
                </c:pt>
                <c:pt idx="30">
                  <c:v>44075</c:v>
                </c:pt>
                <c:pt idx="31">
                  <c:v>44044</c:v>
                </c:pt>
                <c:pt idx="32">
                  <c:v>44013</c:v>
                </c:pt>
              </c:numCache>
            </c:numRef>
          </c:cat>
          <c:val>
            <c:numRef>
              <c:f>Sheet2!$N$3:$N$35</c:f>
              <c:numCache>
                <c:formatCode>General</c:formatCode>
                <c:ptCount val="33"/>
                <c:pt idx="0">
                  <c:v>6661</c:v>
                </c:pt>
                <c:pt idx="1">
                  <c:v>4313</c:v>
                </c:pt>
                <c:pt idx="2">
                  <c:v>3752</c:v>
                </c:pt>
                <c:pt idx="3">
                  <c:v>4576</c:v>
                </c:pt>
                <c:pt idx="4">
                  <c:v>2806</c:v>
                </c:pt>
                <c:pt idx="5">
                  <c:v>2311</c:v>
                </c:pt>
                <c:pt idx="6">
                  <c:v>3752</c:v>
                </c:pt>
                <c:pt idx="7">
                  <c:v>2220</c:v>
                </c:pt>
                <c:pt idx="8">
                  <c:v>1931</c:v>
                </c:pt>
                <c:pt idx="9">
                  <c:v>2653</c:v>
                </c:pt>
                <c:pt idx="10">
                  <c:v>1735</c:v>
                </c:pt>
                <c:pt idx="11">
                  <c:v>1770</c:v>
                </c:pt>
                <c:pt idx="12">
                  <c:v>3966</c:v>
                </c:pt>
                <c:pt idx="13">
                  <c:v>2096</c:v>
                </c:pt>
                <c:pt idx="14">
                  <c:v>1769</c:v>
                </c:pt>
                <c:pt idx="15">
                  <c:v>1733</c:v>
                </c:pt>
                <c:pt idx="16">
                  <c:v>832</c:v>
                </c:pt>
                <c:pt idx="17">
                  <c:v>990</c:v>
                </c:pt>
                <c:pt idx="18">
                  <c:v>1112</c:v>
                </c:pt>
                <c:pt idx="19">
                  <c:v>639</c:v>
                </c:pt>
                <c:pt idx="20">
                  <c:v>679</c:v>
                </c:pt>
                <c:pt idx="21">
                  <c:v>512</c:v>
                </c:pt>
                <c:pt idx="22">
                  <c:v>320</c:v>
                </c:pt>
                <c:pt idx="23">
                  <c:v>640</c:v>
                </c:pt>
                <c:pt idx="24">
                  <c:v>1737</c:v>
                </c:pt>
                <c:pt idx="25">
                  <c:v>982</c:v>
                </c:pt>
                <c:pt idx="26">
                  <c:v>707</c:v>
                </c:pt>
                <c:pt idx="27">
                  <c:v>586</c:v>
                </c:pt>
                <c:pt idx="28">
                  <c:v>300</c:v>
                </c:pt>
                <c:pt idx="29">
                  <c:v>207</c:v>
                </c:pt>
                <c:pt idx="30">
                  <c:v>177</c:v>
                </c:pt>
                <c:pt idx="31">
                  <c:v>117</c:v>
                </c:pt>
                <c:pt idx="32">
                  <c:v>17</c:v>
                </c:pt>
              </c:numCache>
            </c:numRef>
          </c:val>
          <c:smooth val="0"/>
          <c:extLst>
            <c:ext xmlns:c16="http://schemas.microsoft.com/office/drawing/2014/chart" uri="{C3380CC4-5D6E-409C-BE32-E72D297353CC}">
              <c16:uniqueId val="{00000001-300F-4F8D-B2A7-98D4217001AC}"/>
            </c:ext>
          </c:extLst>
        </c:ser>
        <c:dLbls>
          <c:showLegendKey val="0"/>
          <c:showVal val="0"/>
          <c:showCatName val="0"/>
          <c:showSerName val="0"/>
          <c:showPercent val="0"/>
          <c:showBubbleSize val="0"/>
        </c:dLbls>
        <c:marker val="1"/>
        <c:smooth val="0"/>
        <c:axId val="500150728"/>
        <c:axId val="500152696"/>
      </c:lineChart>
      <c:dateAx>
        <c:axId val="500150728"/>
        <c:scaling>
          <c:orientation val="minMax"/>
        </c:scaling>
        <c:delete val="0"/>
        <c:axPos val="b"/>
        <c:title>
          <c:tx>
            <c:rich>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dirty="0"/>
                  <a:t>Sale month</a:t>
                </a:r>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409]mmm\-yy;@"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500152696"/>
        <c:crosses val="autoZero"/>
        <c:auto val="1"/>
        <c:lblOffset val="100"/>
        <c:baseTimeUnit val="months"/>
      </c:dateAx>
      <c:valAx>
        <c:axId val="500152696"/>
        <c:scaling>
          <c:orientation val="minMax"/>
          <c:max val="7000"/>
        </c:scaling>
        <c:delete val="0"/>
        <c:axPos val="l"/>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dirty="0"/>
                  <a:t>Sales volume</a:t>
                </a:r>
              </a:p>
            </c:rich>
          </c:tx>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5001507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400"/>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7079127276129911"/>
          <c:y val="0.14772047570239114"/>
          <c:w val="0.46006242121553198"/>
          <c:h val="0.79290036847077605"/>
        </c:manualLayout>
      </c:layout>
      <c:pieChart>
        <c:varyColors val="1"/>
        <c:ser>
          <c:idx val="0"/>
          <c:order val="0"/>
          <c:tx>
            <c:strRef>
              <c:f>'[Chart in Microsoft PowerPoint]Clutch burnt contribution'!$F$3</c:f>
              <c:strCache>
                <c:ptCount val="1"/>
                <c:pt idx="0">
                  <c:v>Warranty cost in Rs.Cr</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763-4A17-BE3B-2DBBD2D95DA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763-4A17-BE3B-2DBBD2D95DA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763-4A17-BE3B-2DBBD2D95DA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763-4A17-BE3B-2DBBD2D95DA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4763-4A17-BE3B-2DBBD2D95DAF}"/>
              </c:ext>
            </c:extLst>
          </c:dPt>
          <c:dLbls>
            <c:dLbl>
              <c:idx val="0"/>
              <c:layout>
                <c:manualLayout>
                  <c:x val="-2.0080321285140562E-2"/>
                  <c:y val="0.1235745910549060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4763-4A17-BE3B-2DBBD2D95DAF}"/>
                </c:ext>
              </c:extLst>
            </c:dLbl>
            <c:dLbl>
              <c:idx val="1"/>
              <c:layout>
                <c:manualLayout>
                  <c:x val="1.0680139306164839E-3"/>
                  <c:y val="1.1724601497983484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4763-4A17-BE3B-2DBBD2D95DAF}"/>
                </c:ext>
              </c:extLst>
            </c:dLbl>
            <c:dLbl>
              <c:idx val="2"/>
              <c:layout>
                <c:manualLayout>
                  <c:x val="-6.7630199280260164E-2"/>
                  <c:y val="1.6214719976250985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4763-4A17-BE3B-2DBBD2D95DAF}"/>
                </c:ext>
              </c:extLst>
            </c:dLbl>
            <c:dLbl>
              <c:idx val="4"/>
              <c:layout>
                <c:manualLayout>
                  <c:x val="0.13016291036444264"/>
                  <c:y val="2.2891723348049432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4763-4A17-BE3B-2DBBD2D95DAF}"/>
                </c:ext>
              </c:extLst>
            </c:dLbl>
            <c:spPr>
              <a:noFill/>
              <a:ln>
                <a:noFill/>
              </a:ln>
              <a:effectLst/>
            </c:spPr>
            <c:txPr>
              <a:bodyPr rot="0" spcFirstLastPara="1" vertOverflow="ellipsis" vert="horz" wrap="square" anchor="ctr" anchorCtr="1"/>
              <a:lstStyle/>
              <a:p>
                <a:pPr>
                  <a:defRPr sz="1600" b="0" i="0" u="none" strike="noStrike" kern="1200" baseline="0">
                    <a:solidFill>
                      <a:srgbClr val="000000"/>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'[Chart in Microsoft PowerPoint]Clutch burnt contribution'!$E$4:$E$8</c:f>
              <c:strCache>
                <c:ptCount val="5"/>
                <c:pt idx="0">
                  <c:v>Clutch burnt</c:v>
                </c:pt>
                <c:pt idx="1">
                  <c:v>Structural failures</c:v>
                </c:pt>
                <c:pt idx="2">
                  <c:v>CA child parts replaced</c:v>
                </c:pt>
                <c:pt idx="3">
                  <c:v>Other failure modes</c:v>
                </c:pt>
                <c:pt idx="4">
                  <c:v>Labour claims</c:v>
                </c:pt>
              </c:strCache>
            </c:strRef>
          </c:cat>
          <c:val>
            <c:numRef>
              <c:f>'[Chart in Microsoft PowerPoint]Clutch burnt contribution'!$F$4:$F$8</c:f>
              <c:numCache>
                <c:formatCode>0.0</c:formatCode>
                <c:ptCount val="5"/>
                <c:pt idx="0">
                  <c:v>28.08</c:v>
                </c:pt>
                <c:pt idx="1">
                  <c:v>4.487189729000006</c:v>
                </c:pt>
                <c:pt idx="2">
                  <c:v>0.94677837800000009</c:v>
                </c:pt>
                <c:pt idx="3">
                  <c:v>1.1000000000000001</c:v>
                </c:pt>
                <c:pt idx="4">
                  <c:v>0.85042339999998906</c:v>
                </c:pt>
              </c:numCache>
            </c:numRef>
          </c:val>
          <c:extLst>
            <c:ext xmlns:c16="http://schemas.microsoft.com/office/drawing/2014/chart" uri="{C3380CC4-5D6E-409C-BE32-E72D297353CC}">
              <c16:uniqueId val="{0000000A-4763-4A17-BE3B-2DBBD2D95DAF}"/>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rgbClr val="000000"/>
          </a:solidFill>
        </a:defRPr>
      </a:pPr>
      <a:endParaRPr lang="en-US"/>
    </a:p>
  </c:txPr>
  <c:externalData r:id="rId4">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cked"/>
        <c:varyColors val="0"/>
        <c:ser>
          <c:idx val="0"/>
          <c:order val="0"/>
          <c:tx>
            <c:strRef>
              <c:f>Sheet4!$C$3</c:f>
              <c:strCache>
                <c:ptCount val="1"/>
                <c:pt idx="0">
                  <c:v>3 MIS</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11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Sheet4!$D$2:$K$2</c:f>
              <c:strCache>
                <c:ptCount val="8"/>
                <c:pt idx="0">
                  <c:v>FY19</c:v>
                </c:pt>
                <c:pt idx="1">
                  <c:v>FY20</c:v>
                </c:pt>
                <c:pt idx="2">
                  <c:v>FY21</c:v>
                </c:pt>
                <c:pt idx="3">
                  <c:v>FY22</c:v>
                </c:pt>
                <c:pt idx="4">
                  <c:v>FY23 Q1</c:v>
                </c:pt>
                <c:pt idx="5">
                  <c:v>FY23 Q2</c:v>
                </c:pt>
                <c:pt idx="6">
                  <c:v>FY23 Q3</c:v>
                </c:pt>
                <c:pt idx="7">
                  <c:v>FY23 Q4</c:v>
                </c:pt>
              </c:strCache>
            </c:strRef>
          </c:cat>
          <c:val>
            <c:numRef>
              <c:f>Sheet4!$D$3:$K$3</c:f>
              <c:numCache>
                <c:formatCode>General</c:formatCode>
                <c:ptCount val="8"/>
                <c:pt idx="0">
                  <c:v>0.99</c:v>
                </c:pt>
                <c:pt idx="1">
                  <c:v>0.88</c:v>
                </c:pt>
                <c:pt idx="2">
                  <c:v>0.61</c:v>
                </c:pt>
                <c:pt idx="3">
                  <c:v>0.71</c:v>
                </c:pt>
                <c:pt idx="4">
                  <c:v>0.68</c:v>
                </c:pt>
                <c:pt idx="5">
                  <c:v>0.75</c:v>
                </c:pt>
                <c:pt idx="6">
                  <c:v>0.74</c:v>
                </c:pt>
                <c:pt idx="7">
                  <c:v>0.7</c:v>
                </c:pt>
              </c:numCache>
            </c:numRef>
          </c:val>
          <c:smooth val="0"/>
          <c:extLst>
            <c:ext xmlns:c16="http://schemas.microsoft.com/office/drawing/2014/chart" uri="{C3380CC4-5D6E-409C-BE32-E72D297353CC}">
              <c16:uniqueId val="{00000000-D361-4897-99DF-2483803176AF}"/>
            </c:ext>
          </c:extLst>
        </c:ser>
        <c:dLbls>
          <c:dLblPos val="t"/>
          <c:showLegendKey val="0"/>
          <c:showVal val="1"/>
          <c:showCatName val="0"/>
          <c:showSerName val="0"/>
          <c:showPercent val="0"/>
          <c:showBubbleSize val="0"/>
        </c:dLbls>
        <c:smooth val="0"/>
        <c:axId val="501344640"/>
        <c:axId val="501344968"/>
      </c:lineChart>
      <c:catAx>
        <c:axId val="501344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01344968"/>
        <c:crosses val="autoZero"/>
        <c:auto val="1"/>
        <c:lblAlgn val="ctr"/>
        <c:lblOffset val="100"/>
        <c:noMultiLvlLbl val="0"/>
      </c:catAx>
      <c:valAx>
        <c:axId val="501344968"/>
        <c:scaling>
          <c:orientation val="minMax"/>
          <c:min val="0.5"/>
        </c:scaling>
        <c:delete val="1"/>
        <c:axPos val="l"/>
        <c:numFmt formatCode="General" sourceLinked="1"/>
        <c:majorTickMark val="none"/>
        <c:minorTickMark val="none"/>
        <c:tickLblPos val="nextTo"/>
        <c:crossAx val="501344640"/>
        <c:crosses val="autoZero"/>
        <c:crossBetween val="between"/>
      </c:valAx>
      <c:spPr>
        <a:noFill/>
        <a:ln>
          <a:noFill/>
        </a:ln>
        <a:effectLst/>
      </c:spPr>
    </c:plotArea>
    <c:plotVisOnly val="1"/>
    <c:dispBlanksAs val="zero"/>
    <c:showDLblsOverMax val="0"/>
  </c:chart>
  <c:spPr>
    <a:noFill/>
    <a:ln>
      <a:noFill/>
    </a:ln>
    <a:effectLst/>
  </c:spPr>
  <c:txPr>
    <a:bodyPr/>
    <a:lstStyle/>
    <a:p>
      <a:pPr>
        <a:defRPr sz="1100"/>
      </a:pPr>
      <a:endParaRPr lang="en-US"/>
    </a:p>
  </c:txPr>
  <c:externalData r:id="rId4">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cked"/>
        <c:varyColors val="0"/>
        <c:ser>
          <c:idx val="0"/>
          <c:order val="0"/>
          <c:tx>
            <c:strRef>
              <c:f>Sheet4!$C$4</c:f>
              <c:strCache>
                <c:ptCount val="1"/>
                <c:pt idx="0">
                  <c:v>12 MIS</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11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Sheet4!$D$2:$K$2</c:f>
              <c:strCache>
                <c:ptCount val="8"/>
                <c:pt idx="0">
                  <c:v>FY19</c:v>
                </c:pt>
                <c:pt idx="1">
                  <c:v>FY20</c:v>
                </c:pt>
                <c:pt idx="2">
                  <c:v>FY21</c:v>
                </c:pt>
                <c:pt idx="3">
                  <c:v>FY22</c:v>
                </c:pt>
                <c:pt idx="4">
                  <c:v>FY23 Q1</c:v>
                </c:pt>
                <c:pt idx="5">
                  <c:v>FY23 Q2</c:v>
                </c:pt>
                <c:pt idx="6">
                  <c:v>FY23 Q3</c:v>
                </c:pt>
                <c:pt idx="7">
                  <c:v>FY23 Q4</c:v>
                </c:pt>
              </c:strCache>
            </c:strRef>
          </c:cat>
          <c:val>
            <c:numRef>
              <c:f>Sheet4!$D$4:$K$4</c:f>
              <c:numCache>
                <c:formatCode>General</c:formatCode>
                <c:ptCount val="8"/>
                <c:pt idx="0">
                  <c:v>4.16</c:v>
                </c:pt>
                <c:pt idx="1">
                  <c:v>3.51</c:v>
                </c:pt>
                <c:pt idx="2">
                  <c:v>2.41</c:v>
                </c:pt>
                <c:pt idx="3">
                  <c:v>2.76</c:v>
                </c:pt>
                <c:pt idx="4">
                  <c:v>2.8</c:v>
                </c:pt>
                <c:pt idx="5">
                  <c:v>2.9</c:v>
                </c:pt>
                <c:pt idx="6">
                  <c:v>2.96</c:v>
                </c:pt>
                <c:pt idx="7">
                  <c:v>3.06</c:v>
                </c:pt>
              </c:numCache>
            </c:numRef>
          </c:val>
          <c:smooth val="0"/>
          <c:extLst>
            <c:ext xmlns:c16="http://schemas.microsoft.com/office/drawing/2014/chart" uri="{C3380CC4-5D6E-409C-BE32-E72D297353CC}">
              <c16:uniqueId val="{00000000-E35A-4DB3-BCC7-49C69D54E292}"/>
            </c:ext>
          </c:extLst>
        </c:ser>
        <c:dLbls>
          <c:dLblPos val="t"/>
          <c:showLegendKey val="0"/>
          <c:showVal val="1"/>
          <c:showCatName val="0"/>
          <c:showSerName val="0"/>
          <c:showPercent val="0"/>
          <c:showBubbleSize val="0"/>
        </c:dLbls>
        <c:smooth val="0"/>
        <c:axId val="501344640"/>
        <c:axId val="501344968"/>
      </c:lineChart>
      <c:catAx>
        <c:axId val="501344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01344968"/>
        <c:crosses val="autoZero"/>
        <c:auto val="1"/>
        <c:lblAlgn val="ctr"/>
        <c:lblOffset val="100"/>
        <c:noMultiLvlLbl val="0"/>
      </c:catAx>
      <c:valAx>
        <c:axId val="501344968"/>
        <c:scaling>
          <c:orientation val="minMax"/>
          <c:min val="2"/>
        </c:scaling>
        <c:delete val="1"/>
        <c:axPos val="l"/>
        <c:numFmt formatCode="General" sourceLinked="1"/>
        <c:majorTickMark val="none"/>
        <c:minorTickMark val="none"/>
        <c:tickLblPos val="nextTo"/>
        <c:crossAx val="501344640"/>
        <c:crosses val="autoZero"/>
        <c:crossBetween val="between"/>
      </c:valAx>
      <c:spPr>
        <a:noFill/>
        <a:ln>
          <a:noFill/>
        </a:ln>
        <a:effectLst/>
      </c:spPr>
    </c:plotArea>
    <c:plotVisOnly val="1"/>
    <c:dispBlanksAs val="zero"/>
    <c:showDLblsOverMax val="0"/>
  </c:chart>
  <c:spPr>
    <a:noFill/>
    <a:ln>
      <a:noFill/>
    </a:ln>
    <a:effectLst/>
  </c:spPr>
  <c:txPr>
    <a:bodyPr/>
    <a:lstStyle/>
    <a:p>
      <a:pPr>
        <a:defRPr sz="1100"/>
      </a:pPr>
      <a:endParaRPr lang="en-US"/>
    </a:p>
  </c:txPr>
  <c:externalData r:id="rId4">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r>
              <a:rPr lang="en-US" sz="1800" b="1" dirty="0"/>
              <a:t>Speed of resolution</a:t>
            </a:r>
          </a:p>
        </c:rich>
      </c:tx>
      <c:overlay val="0"/>
      <c:spPr>
        <a:noFill/>
        <a:ln>
          <a:noFill/>
        </a:ln>
        <a:effectLst/>
      </c:spPr>
      <c:txPr>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1"/>
          <c:order val="0"/>
          <c:tx>
            <c:strRef>
              <c:f>Sheet1!$E$4</c:f>
              <c:strCache>
                <c:ptCount val="1"/>
                <c:pt idx="0">
                  <c:v>Target</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Sheet1!$D$5:$D$9</c:f>
              <c:strCache>
                <c:ptCount val="5"/>
                <c:pt idx="0">
                  <c:v>FY20</c:v>
                </c:pt>
                <c:pt idx="1">
                  <c:v>FY21</c:v>
                </c:pt>
                <c:pt idx="2">
                  <c:v>FY22</c:v>
                </c:pt>
                <c:pt idx="3">
                  <c:v>FY23 </c:v>
                </c:pt>
                <c:pt idx="4">
                  <c:v>FY24</c:v>
                </c:pt>
              </c:strCache>
            </c:strRef>
          </c:cat>
          <c:val>
            <c:numRef>
              <c:f>Sheet1!$E$5:$E$9</c:f>
              <c:numCache>
                <c:formatCode>General</c:formatCode>
                <c:ptCount val="5"/>
                <c:pt idx="2" formatCode="0%">
                  <c:v>0.7</c:v>
                </c:pt>
                <c:pt idx="3" formatCode="0%">
                  <c:v>0.65</c:v>
                </c:pt>
                <c:pt idx="4" formatCode="0%">
                  <c:v>0.8</c:v>
                </c:pt>
              </c:numCache>
            </c:numRef>
          </c:val>
          <c:extLst>
            <c:ext xmlns:c16="http://schemas.microsoft.com/office/drawing/2014/chart" uri="{C3380CC4-5D6E-409C-BE32-E72D297353CC}">
              <c16:uniqueId val="{00000000-1ACE-4422-9DB1-73983CF51E39}"/>
            </c:ext>
          </c:extLst>
        </c:ser>
        <c:ser>
          <c:idx val="0"/>
          <c:order val="1"/>
          <c:tx>
            <c:strRef>
              <c:f>Sheet1!$F$4</c:f>
              <c:strCache>
                <c:ptCount val="1"/>
                <c:pt idx="0">
                  <c:v>Actual</c:v>
                </c:pt>
              </c:strCache>
            </c:strRef>
          </c:tx>
          <c:spPr>
            <a:solidFill>
              <a:schemeClr val="accent1"/>
            </a:solidFill>
            <a:ln>
              <a:noFill/>
            </a:ln>
            <a:effectLst/>
          </c:spPr>
          <c:invertIfNegative val="0"/>
          <c:dLbls>
            <c:dLbl>
              <c:idx val="3"/>
              <c:layout>
                <c:manualLayout>
                  <c:x val="6.4295528575059211E-3"/>
                  <c:y val="3.5064836815979646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42DA-4E0A-83AD-5560795B778E}"/>
                </c:ext>
              </c:extLst>
            </c:dLbl>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Sheet1!$D$5:$D$9</c:f>
              <c:strCache>
                <c:ptCount val="5"/>
                <c:pt idx="0">
                  <c:v>FY20</c:v>
                </c:pt>
                <c:pt idx="1">
                  <c:v>FY21</c:v>
                </c:pt>
                <c:pt idx="2">
                  <c:v>FY22</c:v>
                </c:pt>
                <c:pt idx="3">
                  <c:v>FY23 </c:v>
                </c:pt>
                <c:pt idx="4">
                  <c:v>FY24</c:v>
                </c:pt>
              </c:strCache>
            </c:strRef>
          </c:cat>
          <c:val>
            <c:numRef>
              <c:f>Sheet1!$F$5:$F$9</c:f>
              <c:numCache>
                <c:formatCode>0%</c:formatCode>
                <c:ptCount val="5"/>
                <c:pt idx="0">
                  <c:v>0.22</c:v>
                </c:pt>
                <c:pt idx="1">
                  <c:v>0.5</c:v>
                </c:pt>
                <c:pt idx="2">
                  <c:v>0.43</c:v>
                </c:pt>
                <c:pt idx="3">
                  <c:v>0.6</c:v>
                </c:pt>
              </c:numCache>
            </c:numRef>
          </c:val>
          <c:extLst>
            <c:ext xmlns:c16="http://schemas.microsoft.com/office/drawing/2014/chart" uri="{C3380CC4-5D6E-409C-BE32-E72D297353CC}">
              <c16:uniqueId val="{00000001-1ACE-4422-9DB1-73983CF51E39}"/>
            </c:ext>
          </c:extLst>
        </c:ser>
        <c:dLbls>
          <c:showLegendKey val="0"/>
          <c:showVal val="0"/>
          <c:showCatName val="0"/>
          <c:showSerName val="0"/>
          <c:showPercent val="0"/>
          <c:showBubbleSize val="0"/>
        </c:dLbls>
        <c:gapWidth val="219"/>
        <c:overlap val="-27"/>
        <c:axId val="704729872"/>
        <c:axId val="704733152"/>
      </c:barChart>
      <c:catAx>
        <c:axId val="704729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704733152"/>
        <c:crosses val="autoZero"/>
        <c:auto val="1"/>
        <c:lblAlgn val="ctr"/>
        <c:lblOffset val="100"/>
        <c:noMultiLvlLbl val="0"/>
      </c:catAx>
      <c:valAx>
        <c:axId val="704733152"/>
        <c:scaling>
          <c:orientation val="minMax"/>
          <c:max val="1"/>
        </c:scaling>
        <c:delete val="1"/>
        <c:axPos val="l"/>
        <c:title>
          <c:tx>
            <c:rich>
              <a:bodyPr rot="-5400000" spcFirstLastPara="1" vertOverflow="ellipsis" vert="horz" wrap="square" anchor="ctr" anchorCtr="1"/>
              <a:lstStyle/>
              <a:p>
                <a:pPr>
                  <a:defRPr sz="1600" b="0" i="0" u="none" strike="noStrike" kern="1200" baseline="0">
                    <a:solidFill>
                      <a:schemeClr val="tx1"/>
                    </a:solidFill>
                    <a:latin typeface="+mn-lt"/>
                    <a:ea typeface="+mn-ea"/>
                    <a:cs typeface="+mn-cs"/>
                  </a:defRPr>
                </a:pPr>
                <a:r>
                  <a:rPr lang="en-US" dirty="0"/>
                  <a:t>% completion within timeline</a:t>
                </a:r>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crossAx val="704729872"/>
        <c:crosses val="autoZero"/>
        <c:crossBetween val="between"/>
      </c:valAx>
      <c:spPr>
        <a:noFill/>
        <a:ln>
          <a:noFill/>
        </a:ln>
        <a:effectLst/>
      </c:spPr>
    </c:plotArea>
    <c:legend>
      <c:legendPos val="b"/>
      <c:layout>
        <c:manualLayout>
          <c:xMode val="edge"/>
          <c:yMode val="edge"/>
          <c:x val="0.35122250944266747"/>
          <c:y val="0.89856571012368758"/>
          <c:w val="0.39946187511412035"/>
          <c:h val="7.8125546806649182E-2"/>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solidFill>
        <a:srgbClr val="FFFFFF">
          <a:lumMod val="50000"/>
        </a:srgbClr>
      </a:solidFill>
    </a:ln>
    <a:effectLst/>
  </c:spPr>
  <c:txPr>
    <a:bodyPr/>
    <a:lstStyle/>
    <a:p>
      <a:pPr>
        <a:defRPr sz="1600">
          <a:solidFill>
            <a:schemeClr val="tx1"/>
          </a:solidFill>
        </a:defRPr>
      </a:pPr>
      <a:endParaRPr lang="en-US"/>
    </a:p>
  </c:txPr>
  <c:externalData r:id="rId4">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r>
              <a:rPr lang="en-IN" sz="1800" b="1" dirty="0"/>
              <a:t>FY23 Gap analysis for</a:t>
            </a:r>
            <a:r>
              <a:rPr lang="en-IN" sz="1800" b="1" baseline="0" dirty="0"/>
              <a:t> </a:t>
            </a:r>
            <a:r>
              <a:rPr lang="en-IN" sz="1800" b="1" dirty="0"/>
              <a:t>40%</a:t>
            </a:r>
          </a:p>
        </c:rich>
      </c:tx>
      <c:overlay val="0"/>
      <c:spPr>
        <a:noFill/>
        <a:ln>
          <a:noFill/>
        </a:ln>
        <a:effectLst/>
      </c:spPr>
      <c:txPr>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E63-4FD7-B13D-B12B6FC119A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AE63-4FD7-B13D-B12B6FC119A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AE63-4FD7-B13D-B12B6FC119AA}"/>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AE63-4FD7-B13D-B12B6FC119AA}"/>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AE63-4FD7-B13D-B12B6FC119AA}"/>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AE63-4FD7-B13D-B12B6FC119AA}"/>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out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Sheet1!$I$4:$I$9</c:f>
              <c:strCache>
                <c:ptCount val="5"/>
                <c:pt idx="0">
                  <c:v>Implementation delay</c:v>
                </c:pt>
                <c:pt idx="1">
                  <c:v>Complex issue</c:v>
                </c:pt>
                <c:pt idx="2">
                  <c:v>Root cause validation delay</c:v>
                </c:pt>
                <c:pt idx="3">
                  <c:v>Counter measure validation delay</c:v>
                </c:pt>
                <c:pt idx="4">
                  <c:v>ARAI Certification delay</c:v>
                </c:pt>
              </c:strCache>
            </c:strRef>
          </c:cat>
          <c:val>
            <c:numRef>
              <c:f>Sheet1!$J$4:$J$9</c:f>
              <c:numCache>
                <c:formatCode>General</c:formatCode>
                <c:ptCount val="5"/>
                <c:pt idx="0">
                  <c:v>6</c:v>
                </c:pt>
                <c:pt idx="1">
                  <c:v>6</c:v>
                </c:pt>
                <c:pt idx="2">
                  <c:v>4</c:v>
                </c:pt>
                <c:pt idx="3">
                  <c:v>1</c:v>
                </c:pt>
                <c:pt idx="4">
                  <c:v>1</c:v>
                </c:pt>
              </c:numCache>
            </c:numRef>
          </c:val>
          <c:extLst>
            <c:ext xmlns:c16="http://schemas.microsoft.com/office/drawing/2014/chart" uri="{C3380CC4-5D6E-409C-BE32-E72D297353CC}">
              <c16:uniqueId val="{0000000E-AE63-4FD7-B13D-B12B6FC119AA}"/>
            </c:ext>
          </c:extLst>
        </c:ser>
        <c:dLbls>
          <c:showLegendKey val="0"/>
          <c:showVal val="0"/>
          <c:showCatName val="0"/>
          <c:showSerName val="0"/>
          <c:showPercent val="0"/>
          <c:showBubbleSize val="0"/>
          <c:showLeaderLines val="1"/>
        </c:dLbls>
        <c:firstSliceAng val="0"/>
      </c:pieChart>
      <c:spPr>
        <a:noFill/>
        <a:ln>
          <a:noFill/>
        </a:ln>
        <a:effectLst/>
      </c:spPr>
    </c:plotArea>
    <c:legend>
      <c:legendPos val="r"/>
      <c:layout>
        <c:manualLayout>
          <c:xMode val="edge"/>
          <c:yMode val="edge"/>
          <c:x val="0.62077547141707268"/>
          <c:y val="0.18421805380750469"/>
          <c:w val="0.36558257926652865"/>
          <c:h val="0.814877434018100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solidFill>
        <a:srgbClr val="003F72"/>
      </a:solidFill>
    </a:ln>
    <a:effectLst/>
  </c:spPr>
  <c:txPr>
    <a:bodyPr/>
    <a:lstStyle/>
    <a:p>
      <a:pPr>
        <a:defRPr sz="1400">
          <a:solidFill>
            <a:schemeClr val="tx1"/>
          </a:solidFill>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7897953729076899E-2"/>
          <c:y val="8.8664020006218383E-2"/>
          <c:w val="0.93217205671717474"/>
          <c:h val="0.66191393617803451"/>
        </c:manualLayout>
      </c:layout>
      <c:barChart>
        <c:barDir val="col"/>
        <c:grouping val="clustered"/>
        <c:varyColors val="0"/>
        <c:ser>
          <c:idx val="0"/>
          <c:order val="0"/>
          <c:tx>
            <c:strRef>
              <c:f>Sheet1!$B$1</c:f>
              <c:strCache>
                <c:ptCount val="1"/>
                <c:pt idx="0">
                  <c:v>Actual</c:v>
                </c:pt>
              </c:strCache>
            </c:strRef>
          </c:tx>
          <c:spPr>
            <a:solidFill>
              <a:srgbClr val="00B050"/>
            </a:solidFill>
            <a:ln>
              <a:noFill/>
            </a:ln>
            <a:effectLst/>
          </c:spPr>
          <c:invertIfNegative val="0"/>
          <c:dLbls>
            <c:dLbl>
              <c:idx val="2"/>
              <c:layout>
                <c:manualLayout>
                  <c:x val="6.9564543562552266E-3"/>
                  <c:y val="1.318571401676842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786-45A4-A6F7-05E88316AD4F}"/>
                </c:ext>
              </c:extLst>
            </c:dLbl>
            <c:spPr>
              <a:noFill/>
              <a:ln>
                <a:noFill/>
              </a:ln>
              <a:effectLst/>
            </c:spPr>
            <c:txPr>
              <a:bodyPr rot="0" vert="horz"/>
              <a:lstStyle/>
              <a:p>
                <a:pPr>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Sheet1!$A$2:$A$18</c:f>
              <c:strCache>
                <c:ptCount val="5"/>
                <c:pt idx="0">
                  <c:v>FY19</c:v>
                </c:pt>
                <c:pt idx="1">
                  <c:v>FY20</c:v>
                </c:pt>
                <c:pt idx="2">
                  <c:v>FY21</c:v>
                </c:pt>
                <c:pt idx="3">
                  <c:v>FY22</c:v>
                </c:pt>
                <c:pt idx="4">
                  <c:v>FY23</c:v>
                </c:pt>
              </c:strCache>
            </c:strRef>
          </c:cat>
          <c:val>
            <c:numRef>
              <c:f>Sheet1!$B$2:$B$18</c:f>
              <c:numCache>
                <c:formatCode>General</c:formatCode>
                <c:ptCount val="5"/>
                <c:pt idx="0">
                  <c:v>456</c:v>
                </c:pt>
                <c:pt idx="1">
                  <c:v>478</c:v>
                </c:pt>
                <c:pt idx="2">
                  <c:v>236</c:v>
                </c:pt>
                <c:pt idx="3">
                  <c:v>205</c:v>
                </c:pt>
                <c:pt idx="4">
                  <c:v>347</c:v>
                </c:pt>
              </c:numCache>
            </c:numRef>
          </c:val>
          <c:extLst>
            <c:ext xmlns:c16="http://schemas.microsoft.com/office/drawing/2014/chart" uri="{C3380CC4-5D6E-409C-BE32-E72D297353CC}">
              <c16:uniqueId val="{00000001-E8CB-459E-B779-1C01DD861BF4}"/>
            </c:ext>
          </c:extLst>
        </c:ser>
        <c:ser>
          <c:idx val="5"/>
          <c:order val="5"/>
          <c:tx>
            <c:strRef>
              <c:f>Sheet1!$G$1</c:f>
              <c:strCache>
                <c:ptCount val="1"/>
                <c:pt idx="0">
                  <c:v>FY22 </c:v>
                </c:pt>
              </c:strCache>
            </c:strRef>
          </c:tx>
          <c:invertIfNegative val="0"/>
          <c:dPt>
            <c:idx val="14"/>
            <c:invertIfNegative val="0"/>
            <c:bubble3D val="0"/>
            <c:spPr>
              <a:solidFill>
                <a:srgbClr val="0070C0"/>
              </a:solidFill>
            </c:spPr>
            <c:extLst>
              <c:ext xmlns:c16="http://schemas.microsoft.com/office/drawing/2014/chart" uri="{C3380CC4-5D6E-409C-BE32-E72D297353CC}">
                <c16:uniqueId val="{00000003-E8CB-459E-B779-1C01DD861BF4}"/>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Sheet1!$A$2:$A$18</c:f>
              <c:strCache>
                <c:ptCount val="5"/>
                <c:pt idx="0">
                  <c:v>FY19</c:v>
                </c:pt>
                <c:pt idx="1">
                  <c:v>FY20</c:v>
                </c:pt>
                <c:pt idx="2">
                  <c:v>FY21</c:v>
                </c:pt>
                <c:pt idx="3">
                  <c:v>FY22</c:v>
                </c:pt>
                <c:pt idx="4">
                  <c:v>FY23</c:v>
                </c:pt>
              </c:strCache>
            </c:strRef>
          </c:cat>
          <c:val>
            <c:numRef>
              <c:f>Sheet1!$G$2:$G$18</c:f>
            </c:numRef>
          </c:val>
          <c:extLst>
            <c:ext xmlns:c16="http://schemas.microsoft.com/office/drawing/2014/chart" uri="{C3380CC4-5D6E-409C-BE32-E72D297353CC}">
              <c16:uniqueId val="{00000004-E8CB-459E-B779-1C01DD861BF4}"/>
            </c:ext>
          </c:extLst>
        </c:ser>
        <c:dLbls>
          <c:showLegendKey val="0"/>
          <c:showVal val="0"/>
          <c:showCatName val="0"/>
          <c:showSerName val="0"/>
          <c:showPercent val="0"/>
          <c:showBubbleSize val="0"/>
        </c:dLbls>
        <c:gapWidth val="130"/>
        <c:overlap val="100"/>
        <c:axId val="327718712"/>
        <c:axId val="327719696"/>
        <c:extLst>
          <c:ext xmlns:c15="http://schemas.microsoft.com/office/drawing/2012/chart" uri="{02D57815-91ED-43cb-92C2-25804820EDAC}">
            <c15:filteredBarSeries>
              <c15:ser>
                <c:idx val="2"/>
                <c:order val="4"/>
                <c:tx>
                  <c:strRef>
                    <c:extLst>
                      <c:ext uri="{02D57815-91ED-43cb-92C2-25804820EDAC}">
                        <c15:formulaRef>
                          <c15:sqref>Sheet1!$F$1</c15:sqref>
                        </c15:formulaRef>
                      </c:ext>
                    </c:extLst>
                    <c:strCache>
                      <c:ptCount val="1"/>
                      <c:pt idx="0">
                        <c:v>Prediction2</c:v>
                      </c:pt>
                    </c:strCache>
                  </c:strRef>
                </c:tx>
                <c:spPr>
                  <a:solidFill>
                    <a:srgbClr val="4F81BD"/>
                  </a:solidFill>
                </c:spPr>
                <c:invertIfNegative val="0"/>
                <c:dLbls>
                  <c:spPr>
                    <a:noFill/>
                    <a:ln>
                      <a:noFill/>
                    </a:ln>
                    <a:effectLst/>
                  </c:spPr>
                  <c:showLegendKey val="0"/>
                  <c:showVal val="1"/>
                  <c:showCatName val="0"/>
                  <c:showSerName val="0"/>
                  <c:showPercent val="0"/>
                  <c:showBubbleSize val="0"/>
                  <c:showLeaderLines val="0"/>
                  <c:extLst>
                    <c:ext uri="{CE6537A1-D6FC-4f65-9D91-7224C49458BB}">
                      <c15:showLeaderLines val="1"/>
                    </c:ext>
                  </c:extLst>
                </c:dLbls>
                <c:cat>
                  <c:strRef>
                    <c:extLst>
                      <c:ext uri="{02D57815-91ED-43cb-92C2-25804820EDAC}">
                        <c15:formulaRef>
                          <c15:sqref>Sheet1!$A$2:$A$18</c15:sqref>
                        </c15:formulaRef>
                      </c:ext>
                    </c:extLst>
                    <c:strCache>
                      <c:ptCount val="5"/>
                      <c:pt idx="0">
                        <c:v>FY19</c:v>
                      </c:pt>
                      <c:pt idx="1">
                        <c:v>FY20</c:v>
                      </c:pt>
                      <c:pt idx="2">
                        <c:v>FY21</c:v>
                      </c:pt>
                      <c:pt idx="3">
                        <c:v>FY22</c:v>
                      </c:pt>
                      <c:pt idx="4">
                        <c:v>FY23</c:v>
                      </c:pt>
                    </c:strCache>
                  </c:strRef>
                </c:cat>
                <c:val>
                  <c:numRef>
                    <c:extLst>
                      <c:ext uri="{02D57815-91ED-43cb-92C2-25804820EDAC}">
                        <c15:formulaRef>
                          <c15:sqref>Sheet1!$F$2:$F$18</c15:sqref>
                        </c15:formulaRef>
                      </c:ext>
                    </c:extLst>
                  </c:numRef>
                </c:val>
                <c:extLst>
                  <c:ext xmlns:c16="http://schemas.microsoft.com/office/drawing/2014/chart" uri="{C3380CC4-5D6E-409C-BE32-E72D297353CC}">
                    <c16:uniqueId val="{00000018-E8CB-459E-B779-1C01DD861BF4}"/>
                  </c:ext>
                </c:extLst>
              </c15:ser>
            </c15:filteredBarSeries>
          </c:ext>
        </c:extLst>
      </c:barChart>
      <c:lineChart>
        <c:grouping val="standard"/>
        <c:varyColors val="0"/>
        <c:ser>
          <c:idx val="1"/>
          <c:order val="1"/>
          <c:tx>
            <c:strRef>
              <c:f>Sheet1!$C$1</c:f>
              <c:strCache>
                <c:ptCount val="1"/>
                <c:pt idx="0">
                  <c:v>Target</c:v>
                </c:pt>
              </c:strCache>
            </c:strRef>
          </c:tx>
          <c:spPr>
            <a:ln>
              <a:solidFill>
                <a:srgbClr val="0070C0"/>
              </a:solidFill>
            </a:ln>
          </c:spPr>
          <c:marker>
            <c:symbol val="none"/>
          </c:marker>
          <c:dLbls>
            <c:spPr>
              <a:noFill/>
              <a:ln>
                <a:noFill/>
              </a:ln>
              <a:effectLst/>
            </c:spPr>
            <c:txPr>
              <a:bodyPr rot="0" vert="horz"/>
              <a:lstStyle/>
              <a:p>
                <a:pPr>
                  <a:defRPr>
                    <a:solidFill>
                      <a:schemeClr val="accent1"/>
                    </a:solidFill>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Sheet1!$A$2:$A$18</c:f>
              <c:strCache>
                <c:ptCount val="5"/>
                <c:pt idx="0">
                  <c:v>FY19</c:v>
                </c:pt>
                <c:pt idx="1">
                  <c:v>FY20</c:v>
                </c:pt>
                <c:pt idx="2">
                  <c:v>FY21</c:v>
                </c:pt>
                <c:pt idx="3">
                  <c:v>FY22</c:v>
                </c:pt>
                <c:pt idx="4">
                  <c:v>FY23</c:v>
                </c:pt>
              </c:strCache>
            </c:strRef>
          </c:cat>
          <c:val>
            <c:numRef>
              <c:f>Sheet1!$C$2:$C$18</c:f>
            </c:numRef>
          </c:val>
          <c:smooth val="0"/>
          <c:extLst>
            <c:ext xmlns:c16="http://schemas.microsoft.com/office/drawing/2014/chart" uri="{C3380CC4-5D6E-409C-BE32-E72D297353CC}">
              <c16:uniqueId val="{00000005-E8CB-459E-B779-1C01DD861BF4}"/>
            </c:ext>
          </c:extLst>
        </c:ser>
        <c:ser>
          <c:idx val="3"/>
          <c:order val="2"/>
          <c:tx>
            <c:strRef>
              <c:f>Sheet1!$D$1</c:f>
              <c:strCache>
                <c:ptCount val="1"/>
                <c:pt idx="0">
                  <c:v>FY22 Actual</c:v>
                </c:pt>
              </c:strCache>
            </c:strRef>
          </c:tx>
          <c:spPr>
            <a:ln w="28575" cap="rnd">
              <a:solidFill>
                <a:srgbClr val="00B050"/>
              </a:solidFill>
              <a:prstDash val="solid"/>
              <a:round/>
            </a:ln>
            <a:effectLst/>
          </c:spPr>
          <c:marker>
            <c:symbol val="none"/>
          </c:marker>
          <c:dPt>
            <c:idx val="3"/>
            <c:marker>
              <c:symbol val="circle"/>
              <c:size val="5"/>
              <c:spPr>
                <a:noFill/>
                <a:ln w="28575">
                  <a:noFill/>
                  <a:prstDash val="dash"/>
                </a:ln>
                <a:effectLst/>
              </c:spPr>
            </c:marker>
            <c:bubble3D val="0"/>
            <c:extLst>
              <c:ext xmlns:c16="http://schemas.microsoft.com/office/drawing/2014/chart" uri="{C3380CC4-5D6E-409C-BE32-E72D297353CC}">
                <c16:uniqueId val="{00000006-E8CB-459E-B779-1C01DD861BF4}"/>
              </c:ext>
            </c:extLst>
          </c:dPt>
          <c:dPt>
            <c:idx val="7"/>
            <c:bubble3D val="0"/>
            <c:extLst>
              <c:ext xmlns:c16="http://schemas.microsoft.com/office/drawing/2014/chart" uri="{C3380CC4-5D6E-409C-BE32-E72D297353CC}">
                <c16:uniqueId val="{00000007-E8CB-459E-B779-1C01DD861BF4}"/>
              </c:ext>
            </c:extLst>
          </c:dPt>
          <c:dPt>
            <c:idx val="8"/>
            <c:bubble3D val="0"/>
            <c:extLst>
              <c:ext xmlns:c16="http://schemas.microsoft.com/office/drawing/2014/chart" uri="{C3380CC4-5D6E-409C-BE32-E72D297353CC}">
                <c16:uniqueId val="{00000008-E8CB-459E-B779-1C01DD861BF4}"/>
              </c:ext>
            </c:extLst>
          </c:dPt>
          <c:dPt>
            <c:idx val="9"/>
            <c:bubble3D val="0"/>
            <c:extLst>
              <c:ext xmlns:c16="http://schemas.microsoft.com/office/drawing/2014/chart" uri="{C3380CC4-5D6E-409C-BE32-E72D297353CC}">
                <c16:uniqueId val="{00000009-E8CB-459E-B779-1C01DD861BF4}"/>
              </c:ext>
            </c:extLst>
          </c:dPt>
          <c:dPt>
            <c:idx val="10"/>
            <c:bubble3D val="0"/>
            <c:extLst>
              <c:ext xmlns:c16="http://schemas.microsoft.com/office/drawing/2014/chart" uri="{C3380CC4-5D6E-409C-BE32-E72D297353CC}">
                <c16:uniqueId val="{0000000A-E8CB-459E-B779-1C01DD861BF4}"/>
              </c:ext>
            </c:extLst>
          </c:dPt>
          <c:dPt>
            <c:idx val="11"/>
            <c:bubble3D val="0"/>
            <c:extLst>
              <c:ext xmlns:c16="http://schemas.microsoft.com/office/drawing/2014/chart" uri="{C3380CC4-5D6E-409C-BE32-E72D297353CC}">
                <c16:uniqueId val="{0000000B-E8CB-459E-B779-1C01DD861BF4}"/>
              </c:ext>
            </c:extLst>
          </c:dPt>
          <c:dPt>
            <c:idx val="12"/>
            <c:bubble3D val="0"/>
            <c:extLst>
              <c:ext xmlns:c16="http://schemas.microsoft.com/office/drawing/2014/chart" uri="{C3380CC4-5D6E-409C-BE32-E72D297353CC}">
                <c16:uniqueId val="{0000000C-E8CB-459E-B779-1C01DD861BF4}"/>
              </c:ext>
            </c:extLst>
          </c:dPt>
          <c:dPt>
            <c:idx val="13"/>
            <c:bubble3D val="0"/>
            <c:extLst>
              <c:ext xmlns:c16="http://schemas.microsoft.com/office/drawing/2014/chart" uri="{C3380CC4-5D6E-409C-BE32-E72D297353CC}">
                <c16:uniqueId val="{0000000D-E8CB-459E-B779-1C01DD861BF4}"/>
              </c:ext>
            </c:extLst>
          </c:dPt>
          <c:dPt>
            <c:idx val="14"/>
            <c:bubble3D val="0"/>
            <c:extLst>
              <c:ext xmlns:c16="http://schemas.microsoft.com/office/drawing/2014/chart" uri="{C3380CC4-5D6E-409C-BE32-E72D297353CC}">
                <c16:uniqueId val="{0000000E-E8CB-459E-B779-1C01DD861BF4}"/>
              </c:ext>
            </c:extLst>
          </c:dPt>
          <c:dLbls>
            <c:numFmt formatCode="#,##0" sourceLinked="0"/>
            <c:spPr>
              <a:noFill/>
              <a:ln>
                <a:noFill/>
              </a:ln>
              <a:effectLst/>
            </c:spPr>
            <c:txPr>
              <a:bodyPr wrap="square" lIns="38100" tIns="19050" rIns="38100" bIns="19050" anchor="ctr">
                <a:spAutoFit/>
              </a:bodyPr>
              <a:lstStyle/>
              <a:p>
                <a:pPr>
                  <a:defRPr>
                    <a:solidFill>
                      <a:schemeClr val="tx1"/>
                    </a:solidFill>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Sheet1!$A$2:$A$18</c:f>
              <c:strCache>
                <c:ptCount val="5"/>
                <c:pt idx="0">
                  <c:v>FY19</c:v>
                </c:pt>
                <c:pt idx="1">
                  <c:v>FY20</c:v>
                </c:pt>
                <c:pt idx="2">
                  <c:v>FY21</c:v>
                </c:pt>
                <c:pt idx="3">
                  <c:v>FY22</c:v>
                </c:pt>
                <c:pt idx="4">
                  <c:v>FY23</c:v>
                </c:pt>
              </c:strCache>
            </c:strRef>
          </c:cat>
          <c:val>
            <c:numRef>
              <c:f>Sheet1!$D$2:$D$18</c:f>
            </c:numRef>
          </c:val>
          <c:smooth val="0"/>
          <c:extLst>
            <c:ext xmlns:c16="http://schemas.microsoft.com/office/drawing/2014/chart" uri="{C3380CC4-5D6E-409C-BE32-E72D297353CC}">
              <c16:uniqueId val="{0000000F-E8CB-459E-B779-1C01DD861BF4}"/>
            </c:ext>
          </c:extLst>
        </c:ser>
        <c:ser>
          <c:idx val="4"/>
          <c:order val="3"/>
          <c:tx>
            <c:strRef>
              <c:f>Sheet1!$E$1</c:f>
              <c:strCache>
                <c:ptCount val="1"/>
                <c:pt idx="0">
                  <c:v>FY22 Prediction</c:v>
                </c:pt>
              </c:strCache>
            </c:strRef>
          </c:tx>
          <c:spPr>
            <a:ln>
              <a:solidFill>
                <a:srgbClr val="00B050"/>
              </a:solidFill>
              <a:prstDash val="sysDash"/>
            </a:ln>
          </c:spPr>
          <c:marker>
            <c:symbol val="none"/>
          </c:marker>
          <c:dLbls>
            <c:dLbl>
              <c:idx val="6"/>
              <c:delete val="1"/>
              <c:extLst>
                <c:ext xmlns:c15="http://schemas.microsoft.com/office/drawing/2012/chart" uri="{CE6537A1-D6FC-4f65-9D91-7224C49458BB}"/>
                <c:ext xmlns:c16="http://schemas.microsoft.com/office/drawing/2014/chart" uri="{C3380CC4-5D6E-409C-BE32-E72D297353CC}">
                  <c16:uniqueId val="{00000010-E8CB-459E-B779-1C01DD861BF4}"/>
                </c:ext>
              </c:extLst>
            </c:dLbl>
            <c:dLbl>
              <c:idx val="8"/>
              <c:delete val="1"/>
              <c:extLst>
                <c:ext xmlns:c15="http://schemas.microsoft.com/office/drawing/2012/chart" uri="{CE6537A1-D6FC-4f65-9D91-7224C49458BB}"/>
                <c:ext xmlns:c16="http://schemas.microsoft.com/office/drawing/2014/chart" uri="{C3380CC4-5D6E-409C-BE32-E72D297353CC}">
                  <c16:uniqueId val="{00000011-E8CB-459E-B779-1C01DD861BF4}"/>
                </c:ext>
              </c:extLst>
            </c:dLbl>
            <c:dLbl>
              <c:idx val="9"/>
              <c:layout>
                <c:manualLayout>
                  <c:x val="-4.2424735549450865E-2"/>
                  <c:y val="4.172138863083556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E8CB-459E-B779-1C01DD861BF4}"/>
                </c:ext>
              </c:extLst>
            </c:dLbl>
            <c:dLbl>
              <c:idx val="10"/>
              <c:delete val="1"/>
              <c:extLst>
                <c:ext xmlns:c15="http://schemas.microsoft.com/office/drawing/2012/chart" uri="{CE6537A1-D6FC-4f65-9D91-7224C49458BB}"/>
                <c:ext xmlns:c16="http://schemas.microsoft.com/office/drawing/2014/chart" uri="{C3380CC4-5D6E-409C-BE32-E72D297353CC}">
                  <c16:uniqueId val="{00000013-E8CB-459E-B779-1C01DD861BF4}"/>
                </c:ext>
              </c:extLst>
            </c:dLbl>
            <c:dLbl>
              <c:idx val="11"/>
              <c:layout>
                <c:manualLayout>
                  <c:x val="-6.3009274874754426E-2"/>
                  <c:y val="3.564693394748961E-4"/>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4-E8CB-459E-B779-1C01DD861BF4}"/>
                </c:ext>
              </c:extLst>
            </c:dLbl>
            <c:dLbl>
              <c:idx val="12"/>
              <c:delete val="1"/>
              <c:extLst>
                <c:ext xmlns:c15="http://schemas.microsoft.com/office/drawing/2012/chart" uri="{CE6537A1-D6FC-4f65-9D91-7224C49458BB}"/>
                <c:ext xmlns:c16="http://schemas.microsoft.com/office/drawing/2014/chart" uri="{C3380CC4-5D6E-409C-BE32-E72D297353CC}">
                  <c16:uniqueId val="{00000015-E8CB-459E-B779-1C01DD861BF4}"/>
                </c:ext>
              </c:extLst>
            </c:dLbl>
            <c:dLbl>
              <c:idx val="13"/>
              <c:layout>
                <c:manualLayout>
                  <c:x val="-3.007401195426861E-2"/>
                  <c:y val="-2.262404137794769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6-E8CB-459E-B779-1C01DD861BF4}"/>
                </c:ext>
              </c:extLst>
            </c:dLbl>
            <c:spPr>
              <a:noFill/>
              <a:ln>
                <a:noFill/>
              </a:ln>
              <a:effectLst/>
            </c:spPr>
            <c:txPr>
              <a:bodyPr wrap="square" lIns="38100" tIns="19050" rIns="38100" bIns="19050" anchor="ctr">
                <a:spAutoFit/>
              </a:bodyPr>
              <a:lstStyle/>
              <a:p>
                <a:pPr>
                  <a:defRPr>
                    <a:solidFill>
                      <a:schemeClr val="tx1"/>
                    </a:solidFill>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Sheet1!$A$2:$A$18</c:f>
              <c:strCache>
                <c:ptCount val="5"/>
                <c:pt idx="0">
                  <c:v>FY19</c:v>
                </c:pt>
                <c:pt idx="1">
                  <c:v>FY20</c:v>
                </c:pt>
                <c:pt idx="2">
                  <c:v>FY21</c:v>
                </c:pt>
                <c:pt idx="3">
                  <c:v>FY22</c:v>
                </c:pt>
                <c:pt idx="4">
                  <c:v>FY23</c:v>
                </c:pt>
              </c:strCache>
            </c:strRef>
          </c:cat>
          <c:val>
            <c:numRef>
              <c:f>Sheet1!$E$2:$E$18</c:f>
            </c:numRef>
          </c:val>
          <c:smooth val="0"/>
          <c:extLst>
            <c:ext xmlns:c16="http://schemas.microsoft.com/office/drawing/2014/chart" uri="{C3380CC4-5D6E-409C-BE32-E72D297353CC}">
              <c16:uniqueId val="{00000017-E8CB-459E-B779-1C01DD861BF4}"/>
            </c:ext>
          </c:extLst>
        </c:ser>
        <c:dLbls>
          <c:showLegendKey val="0"/>
          <c:showVal val="0"/>
          <c:showCatName val="0"/>
          <c:showSerName val="0"/>
          <c:showPercent val="0"/>
          <c:showBubbleSize val="0"/>
        </c:dLbls>
        <c:marker val="1"/>
        <c:smooth val="0"/>
        <c:axId val="327718712"/>
        <c:axId val="327719696"/>
      </c:lineChart>
      <c:catAx>
        <c:axId val="327718712"/>
        <c:scaling>
          <c:orientation val="minMax"/>
        </c:scaling>
        <c:delete val="0"/>
        <c:axPos val="b"/>
        <c:numFmt formatCode="General" sourceLinked="1"/>
        <c:majorTickMark val="none"/>
        <c:minorTickMark val="none"/>
        <c:tickLblPos val="nextTo"/>
        <c:spPr>
          <a:noFill/>
          <a:ln w="9525" cap="flat" cmpd="sng" algn="ctr">
            <a:solidFill>
              <a:schemeClr val="bg1">
                <a:lumMod val="50000"/>
              </a:schemeClr>
            </a:solidFill>
            <a:round/>
          </a:ln>
          <a:effectLst/>
        </c:spPr>
        <c:txPr>
          <a:bodyPr rot="-60000000" vert="horz"/>
          <a:lstStyle/>
          <a:p>
            <a:pPr>
              <a:defRPr/>
            </a:pPr>
            <a:endParaRPr lang="en-US"/>
          </a:p>
        </c:txPr>
        <c:crossAx val="327719696"/>
        <c:crosses val="autoZero"/>
        <c:auto val="1"/>
        <c:lblAlgn val="ctr"/>
        <c:lblOffset val="100"/>
        <c:noMultiLvlLbl val="0"/>
      </c:catAx>
      <c:valAx>
        <c:axId val="327719696"/>
        <c:scaling>
          <c:orientation val="minMax"/>
          <c:max val="520"/>
          <c:min val="50"/>
        </c:scaling>
        <c:delete val="1"/>
        <c:axPos val="l"/>
        <c:numFmt formatCode="General" sourceLinked="1"/>
        <c:majorTickMark val="out"/>
        <c:minorTickMark val="none"/>
        <c:tickLblPos val="nextTo"/>
        <c:crossAx val="3277187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50" b="0">
          <a:latin typeface="+mn-lt"/>
          <a:ea typeface="Verdana" panose="020B0604030504040204" pitchFamily="34" charset="0"/>
          <a:cs typeface="Verdana" panose="020B0604030504040204" pitchFamily="34" charset="0"/>
        </a:defRPr>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6046662866874331E-2"/>
          <c:y val="5.464767311224953E-2"/>
          <c:w val="0.9479066742662513"/>
          <c:h val="0.77687163390674918"/>
        </c:manualLayout>
      </c:layout>
      <c:lineChart>
        <c:grouping val="standard"/>
        <c:varyColors val="0"/>
        <c:ser>
          <c:idx val="1"/>
          <c:order val="0"/>
          <c:tx>
            <c:strRef>
              <c:f>Sheet1!$B$10</c:f>
              <c:strCache>
                <c:ptCount val="1"/>
                <c:pt idx="0">
                  <c:v>12MIS WCPV</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Sheet1!$G$8:$O$8</c:f>
              <c:strCache>
                <c:ptCount val="8"/>
                <c:pt idx="0">
                  <c:v>FY19</c:v>
                </c:pt>
                <c:pt idx="1">
                  <c:v>FY20</c:v>
                </c:pt>
                <c:pt idx="2">
                  <c:v>FY21</c:v>
                </c:pt>
                <c:pt idx="3">
                  <c:v>FY22</c:v>
                </c:pt>
                <c:pt idx="4">
                  <c:v>FY23 Q1</c:v>
                </c:pt>
                <c:pt idx="5">
                  <c:v>FY23 Q2</c:v>
                </c:pt>
                <c:pt idx="6">
                  <c:v>FY23 Q3</c:v>
                </c:pt>
                <c:pt idx="7">
                  <c:v>FY23 Q4</c:v>
                </c:pt>
              </c:strCache>
            </c:strRef>
          </c:cat>
          <c:val>
            <c:numRef>
              <c:f>Sheet1!$G$10:$O$10</c:f>
              <c:numCache>
                <c:formatCode>General</c:formatCode>
                <c:ptCount val="8"/>
                <c:pt idx="0">
                  <c:v>25172</c:v>
                </c:pt>
                <c:pt idx="1">
                  <c:v>19152</c:v>
                </c:pt>
                <c:pt idx="2" formatCode="0">
                  <c:v>13776</c:v>
                </c:pt>
                <c:pt idx="3">
                  <c:v>19127</c:v>
                </c:pt>
                <c:pt idx="4">
                  <c:v>20278</c:v>
                </c:pt>
                <c:pt idx="5">
                  <c:v>21112</c:v>
                </c:pt>
                <c:pt idx="6">
                  <c:v>22325</c:v>
                </c:pt>
                <c:pt idx="7">
                  <c:v>24066</c:v>
                </c:pt>
              </c:numCache>
            </c:numRef>
          </c:val>
          <c:smooth val="0"/>
          <c:extLst>
            <c:ext xmlns:c16="http://schemas.microsoft.com/office/drawing/2014/chart" uri="{C3380CC4-5D6E-409C-BE32-E72D297353CC}">
              <c16:uniqueId val="{00000003-33AE-414C-9AC6-F45695676F6C}"/>
            </c:ext>
          </c:extLst>
        </c:ser>
        <c:dLbls>
          <c:dLblPos val="t"/>
          <c:showLegendKey val="0"/>
          <c:showVal val="1"/>
          <c:showCatName val="0"/>
          <c:showSerName val="0"/>
          <c:showPercent val="0"/>
          <c:showBubbleSize val="0"/>
        </c:dLbls>
        <c:marker val="1"/>
        <c:smooth val="0"/>
        <c:axId val="948058848"/>
        <c:axId val="948060096"/>
      </c:lineChart>
      <c:catAx>
        <c:axId val="94805884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948060096"/>
        <c:crosses val="autoZero"/>
        <c:auto val="1"/>
        <c:lblAlgn val="ctr"/>
        <c:lblOffset val="100"/>
        <c:noMultiLvlLbl val="0"/>
      </c:catAx>
      <c:valAx>
        <c:axId val="948060096"/>
        <c:scaling>
          <c:orientation val="minMax"/>
          <c:max val="30000"/>
          <c:min val="2500"/>
        </c:scaling>
        <c:delete val="1"/>
        <c:axPos val="l"/>
        <c:numFmt formatCode="General" sourceLinked="1"/>
        <c:majorTickMark val="out"/>
        <c:minorTickMark val="none"/>
        <c:tickLblPos val="nextTo"/>
        <c:crossAx val="948058848"/>
        <c:crosses val="autoZero"/>
        <c:crossBetween val="between"/>
      </c:valAx>
      <c:spPr>
        <a:noFill/>
        <a:ln>
          <a:noFill/>
        </a:ln>
        <a:effectLst/>
      </c:spPr>
    </c:plotArea>
    <c:plotVisOnly val="1"/>
    <c:dispBlanksAs val="gap"/>
    <c:showDLblsOverMax val="0"/>
  </c:chart>
  <c:spPr>
    <a:noFill/>
    <a:ln>
      <a:noFill/>
    </a:ln>
    <a:effectLst/>
  </c:spPr>
  <c:txPr>
    <a:bodyPr/>
    <a:lstStyle/>
    <a:p>
      <a:pPr>
        <a:defRPr sz="1200"/>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4040833627072782E-2"/>
          <c:y val="8.2755176436278804E-2"/>
          <c:w val="0.93540367487270371"/>
          <c:h val="0.73635539481615431"/>
        </c:manualLayout>
      </c:layout>
      <c:lineChart>
        <c:grouping val="standard"/>
        <c:varyColors val="0"/>
        <c:ser>
          <c:idx val="1"/>
          <c:order val="0"/>
          <c:tx>
            <c:strRef>
              <c:f>Sheet1!$B$4</c:f>
              <c:strCache>
                <c:ptCount val="1"/>
                <c:pt idx="0">
                  <c:v>12MIS FPV</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Sheet1!$G$2:$O$2</c:f>
              <c:strCache>
                <c:ptCount val="8"/>
                <c:pt idx="0">
                  <c:v>FY19</c:v>
                </c:pt>
                <c:pt idx="1">
                  <c:v>FY20</c:v>
                </c:pt>
                <c:pt idx="2">
                  <c:v>FY21</c:v>
                </c:pt>
                <c:pt idx="3">
                  <c:v>FY22</c:v>
                </c:pt>
                <c:pt idx="4">
                  <c:v>FY23 Q1</c:v>
                </c:pt>
                <c:pt idx="5">
                  <c:v>FY23 Q2</c:v>
                </c:pt>
                <c:pt idx="6">
                  <c:v>FY23 Q3</c:v>
                </c:pt>
                <c:pt idx="7">
                  <c:v>FY23 Q4</c:v>
                </c:pt>
              </c:strCache>
            </c:strRef>
          </c:cat>
          <c:val>
            <c:numRef>
              <c:f>Sheet1!$G$4:$O$4</c:f>
              <c:numCache>
                <c:formatCode>General</c:formatCode>
                <c:ptCount val="8"/>
                <c:pt idx="0">
                  <c:v>9.6999999999999993</c:v>
                </c:pt>
                <c:pt idx="1">
                  <c:v>8.5500000000000007</c:v>
                </c:pt>
                <c:pt idx="2">
                  <c:v>4.32</c:v>
                </c:pt>
                <c:pt idx="3" formatCode="0.00">
                  <c:v>5.0199999999999996</c:v>
                </c:pt>
                <c:pt idx="4" formatCode="0.00">
                  <c:v>5.28</c:v>
                </c:pt>
                <c:pt idx="5" formatCode="0.00">
                  <c:v>5.59</c:v>
                </c:pt>
                <c:pt idx="6" formatCode="0.00">
                  <c:v>5.81</c:v>
                </c:pt>
                <c:pt idx="7">
                  <c:v>6.02</c:v>
                </c:pt>
              </c:numCache>
            </c:numRef>
          </c:val>
          <c:smooth val="0"/>
          <c:extLst>
            <c:ext xmlns:c16="http://schemas.microsoft.com/office/drawing/2014/chart" uri="{C3380CC4-5D6E-409C-BE32-E72D297353CC}">
              <c16:uniqueId val="{00000003-AF9E-4CF6-8B6E-10D08D1334A2}"/>
            </c:ext>
          </c:extLst>
        </c:ser>
        <c:dLbls>
          <c:dLblPos val="t"/>
          <c:showLegendKey val="0"/>
          <c:showVal val="1"/>
          <c:showCatName val="0"/>
          <c:showSerName val="0"/>
          <c:showPercent val="0"/>
          <c:showBubbleSize val="0"/>
        </c:dLbls>
        <c:marker val="1"/>
        <c:smooth val="0"/>
        <c:axId val="862362048"/>
        <c:axId val="862356640"/>
      </c:lineChart>
      <c:catAx>
        <c:axId val="8623620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862356640"/>
        <c:crosses val="autoZero"/>
        <c:auto val="1"/>
        <c:lblAlgn val="ctr"/>
        <c:lblOffset val="100"/>
        <c:noMultiLvlLbl val="0"/>
      </c:catAx>
      <c:valAx>
        <c:axId val="862356640"/>
        <c:scaling>
          <c:orientation val="minMax"/>
          <c:max val="10"/>
        </c:scaling>
        <c:delete val="1"/>
        <c:axPos val="l"/>
        <c:numFmt formatCode="General" sourceLinked="1"/>
        <c:majorTickMark val="none"/>
        <c:minorTickMark val="none"/>
        <c:tickLblPos val="nextTo"/>
        <c:crossAx val="862362048"/>
        <c:crosses val="autoZero"/>
        <c:crossBetween val="between"/>
      </c:valAx>
      <c:spPr>
        <a:noFill/>
        <a:ln>
          <a:noFill/>
        </a:ln>
        <a:effectLst/>
      </c:spPr>
    </c:plotArea>
    <c:legend>
      <c:legendPos val="t"/>
      <c:layout>
        <c:manualLayout>
          <c:xMode val="edge"/>
          <c:yMode val="edge"/>
          <c:x val="0.29666238777048282"/>
          <c:y val="2.5664617239300788E-2"/>
          <c:w val="0.40576793525809274"/>
          <c:h val="7.8125546806649182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4040833627072782E-2"/>
          <c:y val="8.2755176436278804E-2"/>
          <c:w val="0.93540367487270371"/>
          <c:h val="0.73635539481615431"/>
        </c:manualLayout>
      </c:layout>
      <c:lineChart>
        <c:grouping val="standard"/>
        <c:varyColors val="0"/>
        <c:ser>
          <c:idx val="0"/>
          <c:order val="0"/>
          <c:tx>
            <c:strRef>
              <c:f>Sheet1!$B$3</c:f>
              <c:strCache>
                <c:ptCount val="1"/>
                <c:pt idx="0">
                  <c:v>3MIS FPV</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Sheet1!$G$2:$O$2</c:f>
              <c:strCache>
                <c:ptCount val="9"/>
                <c:pt idx="0">
                  <c:v>FY19</c:v>
                </c:pt>
                <c:pt idx="1">
                  <c:v>FY20</c:v>
                </c:pt>
                <c:pt idx="2">
                  <c:v>FY21</c:v>
                </c:pt>
                <c:pt idx="3">
                  <c:v>FY22</c:v>
                </c:pt>
                <c:pt idx="4">
                  <c:v>FY23 Q1</c:v>
                </c:pt>
                <c:pt idx="5">
                  <c:v>Jul'22</c:v>
                </c:pt>
                <c:pt idx="6">
                  <c:v>FY23 Q2</c:v>
                </c:pt>
                <c:pt idx="7">
                  <c:v>FY23 Q3</c:v>
                </c:pt>
                <c:pt idx="8">
                  <c:v>FY23 Q4</c:v>
                </c:pt>
              </c:strCache>
            </c:strRef>
          </c:cat>
          <c:val>
            <c:numRef>
              <c:f>Sheet1!$G$3:$O$3</c:f>
              <c:numCache>
                <c:formatCode>General</c:formatCode>
                <c:ptCount val="9"/>
                <c:pt idx="0">
                  <c:v>2.2200000000000002</c:v>
                </c:pt>
                <c:pt idx="1">
                  <c:v>2.14</c:v>
                </c:pt>
                <c:pt idx="2" formatCode="0.00">
                  <c:v>0.89</c:v>
                </c:pt>
                <c:pt idx="3">
                  <c:v>1.24</c:v>
                </c:pt>
                <c:pt idx="4">
                  <c:v>1.33</c:v>
                </c:pt>
                <c:pt idx="5">
                  <c:v>1.35</c:v>
                </c:pt>
                <c:pt idx="6">
                  <c:v>1.34</c:v>
                </c:pt>
                <c:pt idx="7">
                  <c:v>1.32</c:v>
                </c:pt>
                <c:pt idx="8">
                  <c:v>1.24</c:v>
                </c:pt>
              </c:numCache>
            </c:numRef>
          </c:val>
          <c:smooth val="0"/>
          <c:extLst>
            <c:ext xmlns:c16="http://schemas.microsoft.com/office/drawing/2014/chart" uri="{C3380CC4-5D6E-409C-BE32-E72D297353CC}">
              <c16:uniqueId val="{00000002-7ED3-4B83-90F5-A30D2AE3A52D}"/>
            </c:ext>
          </c:extLst>
        </c:ser>
        <c:dLbls>
          <c:dLblPos val="t"/>
          <c:showLegendKey val="0"/>
          <c:showVal val="1"/>
          <c:showCatName val="0"/>
          <c:showSerName val="0"/>
          <c:showPercent val="0"/>
          <c:showBubbleSize val="0"/>
        </c:dLbls>
        <c:marker val="1"/>
        <c:smooth val="0"/>
        <c:axId val="862362048"/>
        <c:axId val="862356640"/>
      </c:lineChart>
      <c:catAx>
        <c:axId val="86236204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862356640"/>
        <c:crosses val="autoZero"/>
        <c:auto val="1"/>
        <c:lblAlgn val="ctr"/>
        <c:lblOffset val="100"/>
        <c:noMultiLvlLbl val="0"/>
      </c:catAx>
      <c:valAx>
        <c:axId val="862356640"/>
        <c:scaling>
          <c:orientation val="minMax"/>
          <c:max val="2.75"/>
          <c:min val="0.5"/>
        </c:scaling>
        <c:delete val="1"/>
        <c:axPos val="l"/>
        <c:numFmt formatCode="General" sourceLinked="1"/>
        <c:majorTickMark val="out"/>
        <c:minorTickMark val="none"/>
        <c:tickLblPos val="nextTo"/>
        <c:crossAx val="862362048"/>
        <c:crosses val="autoZero"/>
        <c:crossBetween val="between"/>
      </c:valAx>
      <c:spPr>
        <a:noFill/>
        <a:ln>
          <a:noFill/>
        </a:ln>
        <a:effectLst/>
      </c:spPr>
    </c:plotArea>
    <c:plotVisOnly val="1"/>
    <c:dispBlanksAs val="gap"/>
    <c:showDLblsOverMax val="0"/>
  </c:chart>
  <c:spPr>
    <a:noFill/>
    <a:ln>
      <a:noFill/>
    </a:ln>
    <a:effectLst/>
  </c:spPr>
  <c:txPr>
    <a:bodyPr/>
    <a:lstStyle/>
    <a:p>
      <a:pPr>
        <a:defRPr sz="1200"/>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3826771804008017E-2"/>
          <c:y val="0.14988469552322672"/>
          <c:w val="0.89441294798702409"/>
          <c:h val="0.69025451609780275"/>
        </c:manualLayout>
      </c:layout>
      <c:barChart>
        <c:barDir val="col"/>
        <c:grouping val="stacked"/>
        <c:varyColors val="0"/>
        <c:ser>
          <c:idx val="0"/>
          <c:order val="0"/>
          <c:tx>
            <c:strRef>
              <c:f>'Sheet2 (2)'!$L$6</c:f>
              <c:strCache>
                <c:ptCount val="1"/>
                <c:pt idx="0">
                  <c:v>WCPV</c:v>
                </c:pt>
              </c:strCache>
            </c:strRef>
          </c:tx>
          <c:spPr>
            <a:solidFill>
              <a:schemeClr val="accent1"/>
            </a:solidFill>
            <a:ln>
              <a:noFill/>
            </a:ln>
            <a:effectLst/>
          </c:spPr>
          <c:invertIfNegative val="0"/>
          <c:dPt>
            <c:idx val="0"/>
            <c:invertIfNegative val="0"/>
            <c:bubble3D val="0"/>
            <c:spPr>
              <a:solidFill>
                <a:srgbClr val="003764">
                  <a:lumMod val="75000"/>
                  <a:lumOff val="25000"/>
                </a:srgbClr>
              </a:solidFill>
              <a:ln>
                <a:solidFill>
                  <a:srgbClr val="003764">
                    <a:lumMod val="75000"/>
                    <a:lumOff val="25000"/>
                  </a:srgbClr>
                </a:solidFill>
              </a:ln>
              <a:effectLst/>
            </c:spPr>
            <c:extLst>
              <c:ext xmlns:c16="http://schemas.microsoft.com/office/drawing/2014/chart" uri="{C3380CC4-5D6E-409C-BE32-E72D297353CC}">
                <c16:uniqueId val="{00000014-596D-4DEE-AC0C-9ECFE7D6D6E2}"/>
              </c:ext>
            </c:extLst>
          </c:dPt>
          <c:dPt>
            <c:idx val="1"/>
            <c:invertIfNegative val="0"/>
            <c:bubble3D val="0"/>
            <c:spPr>
              <a:noFill/>
              <a:ln>
                <a:noFill/>
              </a:ln>
              <a:effectLst/>
            </c:spPr>
            <c:extLst>
              <c:ext xmlns:c16="http://schemas.microsoft.com/office/drawing/2014/chart" uri="{C3380CC4-5D6E-409C-BE32-E72D297353CC}">
                <c16:uniqueId val="{00000001-596D-4DEE-AC0C-9ECFE7D6D6E2}"/>
              </c:ext>
            </c:extLst>
          </c:dPt>
          <c:dPt>
            <c:idx val="2"/>
            <c:invertIfNegative val="0"/>
            <c:bubble3D val="0"/>
            <c:spPr>
              <a:noFill/>
              <a:ln>
                <a:noFill/>
              </a:ln>
              <a:effectLst/>
            </c:spPr>
            <c:extLst>
              <c:ext xmlns:c16="http://schemas.microsoft.com/office/drawing/2014/chart" uri="{C3380CC4-5D6E-409C-BE32-E72D297353CC}">
                <c16:uniqueId val="{00000003-596D-4DEE-AC0C-9ECFE7D6D6E2}"/>
              </c:ext>
            </c:extLst>
          </c:dPt>
          <c:dPt>
            <c:idx val="3"/>
            <c:invertIfNegative val="0"/>
            <c:bubble3D val="0"/>
            <c:spPr>
              <a:noFill/>
              <a:ln>
                <a:noFill/>
              </a:ln>
              <a:effectLst/>
            </c:spPr>
            <c:extLst>
              <c:ext xmlns:c16="http://schemas.microsoft.com/office/drawing/2014/chart" uri="{C3380CC4-5D6E-409C-BE32-E72D297353CC}">
                <c16:uniqueId val="{00000005-596D-4DEE-AC0C-9ECFE7D6D6E2}"/>
              </c:ext>
            </c:extLst>
          </c:dPt>
          <c:dPt>
            <c:idx val="4"/>
            <c:invertIfNegative val="0"/>
            <c:bubble3D val="0"/>
            <c:spPr>
              <a:noFill/>
              <a:ln>
                <a:noFill/>
              </a:ln>
              <a:effectLst/>
            </c:spPr>
            <c:extLst>
              <c:ext xmlns:c16="http://schemas.microsoft.com/office/drawing/2014/chart" uri="{C3380CC4-5D6E-409C-BE32-E72D297353CC}">
                <c16:uniqueId val="{00000007-596D-4DEE-AC0C-9ECFE7D6D6E2}"/>
              </c:ext>
            </c:extLst>
          </c:dPt>
          <c:dPt>
            <c:idx val="5"/>
            <c:invertIfNegative val="0"/>
            <c:bubble3D val="0"/>
            <c:spPr>
              <a:noFill/>
              <a:ln>
                <a:noFill/>
              </a:ln>
              <a:effectLst/>
            </c:spPr>
            <c:extLst>
              <c:ext xmlns:c16="http://schemas.microsoft.com/office/drawing/2014/chart" uri="{C3380CC4-5D6E-409C-BE32-E72D297353CC}">
                <c16:uniqueId val="{00000009-596D-4DEE-AC0C-9ECFE7D6D6E2}"/>
              </c:ext>
            </c:extLst>
          </c:dPt>
          <c:dPt>
            <c:idx val="6"/>
            <c:invertIfNegative val="0"/>
            <c:bubble3D val="0"/>
            <c:spPr>
              <a:noFill/>
              <a:ln>
                <a:noFill/>
              </a:ln>
              <a:effectLst/>
            </c:spPr>
            <c:extLst>
              <c:ext xmlns:c16="http://schemas.microsoft.com/office/drawing/2014/chart" uri="{C3380CC4-5D6E-409C-BE32-E72D297353CC}">
                <c16:uniqueId val="{0000000B-596D-4DEE-AC0C-9ECFE7D6D6E2}"/>
              </c:ext>
            </c:extLst>
          </c:dPt>
          <c:dPt>
            <c:idx val="7"/>
            <c:invertIfNegative val="0"/>
            <c:bubble3D val="0"/>
            <c:spPr>
              <a:noFill/>
              <a:ln>
                <a:noFill/>
              </a:ln>
              <a:effectLst/>
            </c:spPr>
            <c:extLst>
              <c:ext xmlns:c16="http://schemas.microsoft.com/office/drawing/2014/chart" uri="{C3380CC4-5D6E-409C-BE32-E72D297353CC}">
                <c16:uniqueId val="{0000000D-596D-4DEE-AC0C-9ECFE7D6D6E2}"/>
              </c:ext>
            </c:extLst>
          </c:dPt>
          <c:dPt>
            <c:idx val="8"/>
            <c:invertIfNegative val="0"/>
            <c:bubble3D val="0"/>
            <c:spPr>
              <a:noFill/>
              <a:ln>
                <a:noFill/>
              </a:ln>
              <a:effectLst/>
            </c:spPr>
            <c:extLst>
              <c:ext xmlns:c16="http://schemas.microsoft.com/office/drawing/2014/chart" uri="{C3380CC4-5D6E-409C-BE32-E72D297353CC}">
                <c16:uniqueId val="{0000000F-596D-4DEE-AC0C-9ECFE7D6D6E2}"/>
              </c:ext>
            </c:extLst>
          </c:dPt>
          <c:dPt>
            <c:idx val="9"/>
            <c:invertIfNegative val="0"/>
            <c:bubble3D val="0"/>
            <c:spPr>
              <a:noFill/>
              <a:ln>
                <a:noFill/>
              </a:ln>
              <a:effectLst/>
            </c:spPr>
            <c:extLst>
              <c:ext xmlns:c16="http://schemas.microsoft.com/office/drawing/2014/chart" uri="{C3380CC4-5D6E-409C-BE32-E72D297353CC}">
                <c16:uniqueId val="{00000011-596D-4DEE-AC0C-9ECFE7D6D6E2}"/>
              </c:ext>
            </c:extLst>
          </c:dPt>
          <c:dPt>
            <c:idx val="10"/>
            <c:invertIfNegative val="0"/>
            <c:bubble3D val="0"/>
            <c:spPr>
              <a:noFill/>
              <a:ln>
                <a:noFill/>
              </a:ln>
              <a:effectLst/>
            </c:spPr>
            <c:extLst>
              <c:ext xmlns:c16="http://schemas.microsoft.com/office/drawing/2014/chart" uri="{C3380CC4-5D6E-409C-BE32-E72D297353CC}">
                <c16:uniqueId val="{00000013-596D-4DEE-AC0C-9ECFE7D6D6E2}"/>
              </c:ext>
            </c:extLst>
          </c:dPt>
          <c:dPt>
            <c:idx val="11"/>
            <c:invertIfNegative val="0"/>
            <c:bubble3D val="0"/>
            <c:spPr>
              <a:solidFill>
                <a:srgbClr val="003764">
                  <a:lumMod val="75000"/>
                  <a:lumOff val="25000"/>
                </a:srgbClr>
              </a:solidFill>
              <a:ln>
                <a:solidFill>
                  <a:srgbClr val="003764">
                    <a:lumMod val="75000"/>
                    <a:lumOff val="25000"/>
                  </a:srgbClr>
                </a:solidFill>
              </a:ln>
              <a:effectLst/>
            </c:spPr>
            <c:extLst>
              <c:ext xmlns:c16="http://schemas.microsoft.com/office/drawing/2014/chart" uri="{C3380CC4-5D6E-409C-BE32-E72D297353CC}">
                <c16:uniqueId val="{00000015-596D-4DEE-AC0C-9ECFE7D6D6E2}"/>
              </c:ext>
            </c:extLst>
          </c:dPt>
          <c:dPt>
            <c:idx val="12"/>
            <c:invertIfNegative val="0"/>
            <c:bubble3D val="0"/>
            <c:spPr>
              <a:solidFill>
                <a:srgbClr val="FFFFFF"/>
              </a:solidFill>
              <a:ln>
                <a:solidFill>
                  <a:srgbClr val="FFFFFF"/>
                </a:solidFill>
              </a:ln>
              <a:effectLst/>
            </c:spPr>
            <c:extLst>
              <c:ext xmlns:c16="http://schemas.microsoft.com/office/drawing/2014/chart" uri="{C3380CC4-5D6E-409C-BE32-E72D297353CC}">
                <c16:uniqueId val="{00000000-2D80-4722-9C7B-2E525FC44A35}"/>
              </c:ext>
            </c:extLst>
          </c:dPt>
          <c:dLbls>
            <c:dLbl>
              <c:idx val="0"/>
              <c:layout>
                <c:manualLayout>
                  <c:x val="0"/>
                  <c:y val="-0.36567893813136548"/>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4-596D-4DEE-AC0C-9ECFE7D6D6E2}"/>
                </c:ext>
              </c:extLst>
            </c:dLbl>
            <c:dLbl>
              <c:idx val="11"/>
              <c:layout>
                <c:manualLayout>
                  <c:x val="-2.8843920057111184E-4"/>
                  <c:y val="-4.492039643131425E-2"/>
                </c:manualLayout>
              </c:layout>
              <c:spPr>
                <a:noFill/>
                <a:ln>
                  <a:noFill/>
                </a:ln>
                <a:effectLst/>
              </c:spPr>
              <c:txPr>
                <a:bodyPr rot="-5400000" spcFirstLastPara="1" vertOverflow="ellipsis" wrap="square" anchor="ctr" anchorCtr="1"/>
                <a:lstStyle/>
                <a:p>
                  <a:pPr>
                    <a:defRPr sz="14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5-596D-4DEE-AC0C-9ECFE7D6D6E2}"/>
                </c:ext>
              </c:extLst>
            </c:dLbl>
            <c:spPr>
              <a:noFill/>
              <a:ln>
                <a:noFill/>
              </a:ln>
              <a:effectLst/>
            </c:spPr>
            <c:txPr>
              <a:bodyPr rot="0" spcFirstLastPara="1" vertOverflow="ellipsis" vert="horz" wrap="square" anchor="ctr" anchorCtr="1"/>
              <a:lstStyle/>
              <a:p>
                <a:pPr>
                  <a:defRPr sz="1400" b="0" i="0" u="none" strike="noStrike" kern="1200" baseline="0">
                    <a:solidFill>
                      <a:sysClr val="windowText" lastClr="000000"/>
                    </a:solidFill>
                    <a:latin typeface="+mn-lt"/>
                    <a:ea typeface="+mn-ea"/>
                    <a:cs typeface="+mn-cs"/>
                  </a:defRPr>
                </a:pPr>
                <a:endParaRPr lang="en-US"/>
              </a:p>
            </c:txPr>
            <c:dLblPos val="inEnd"/>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 (2)'!$K$7:$K$19</c:f>
              <c:strCache>
                <c:ptCount val="12"/>
                <c:pt idx="0">
                  <c:v>Overall</c:v>
                </c:pt>
                <c:pt idx="1">
                  <c:v>Axle Casing</c:v>
                </c:pt>
                <c:pt idx="2">
                  <c:v>UDS</c:v>
                </c:pt>
                <c:pt idx="3">
                  <c:v>Wheel Disc</c:v>
                </c:pt>
                <c:pt idx="4">
                  <c:v>CWP</c:v>
                </c:pt>
                <c:pt idx="5">
                  <c:v>Lift Axle</c:v>
                </c:pt>
                <c:pt idx="6">
                  <c:v>EDC harness</c:v>
                </c:pt>
                <c:pt idx="7">
                  <c:v>Rear hub</c:v>
                </c:pt>
                <c:pt idx="8">
                  <c:v>Turbo</c:v>
                </c:pt>
                <c:pt idx="9">
                  <c:v>Diff nest</c:v>
                </c:pt>
                <c:pt idx="10">
                  <c:v>King Pin</c:v>
                </c:pt>
                <c:pt idx="11">
                  <c:v> After</c:v>
                </c:pt>
              </c:strCache>
            </c:strRef>
          </c:cat>
          <c:val>
            <c:numRef>
              <c:f>'Sheet2 (2)'!$L$7:$L$18</c:f>
              <c:numCache>
                <c:formatCode>0</c:formatCode>
                <c:ptCount val="12"/>
                <c:pt idx="0" formatCode="General">
                  <c:v>22853</c:v>
                </c:pt>
                <c:pt idx="1">
                  <c:v>21538.400000000001</c:v>
                </c:pt>
                <c:pt idx="2">
                  <c:v>21148.400000000001</c:v>
                </c:pt>
                <c:pt idx="3">
                  <c:v>20650.400000000001</c:v>
                </c:pt>
                <c:pt idx="4">
                  <c:v>20382.400000000001</c:v>
                </c:pt>
                <c:pt idx="5">
                  <c:v>20147.400000000001</c:v>
                </c:pt>
                <c:pt idx="6">
                  <c:v>20032.400000000001</c:v>
                </c:pt>
                <c:pt idx="7">
                  <c:v>19981.68</c:v>
                </c:pt>
                <c:pt idx="8">
                  <c:v>19901.580000000002</c:v>
                </c:pt>
                <c:pt idx="9">
                  <c:v>19775.580000000002</c:v>
                </c:pt>
                <c:pt idx="10">
                  <c:v>19734.780000000002</c:v>
                </c:pt>
                <c:pt idx="11">
                  <c:v>16463.780000000002</c:v>
                </c:pt>
              </c:numCache>
            </c:numRef>
          </c:val>
          <c:extLst>
            <c:ext xmlns:c16="http://schemas.microsoft.com/office/drawing/2014/chart" uri="{C3380CC4-5D6E-409C-BE32-E72D297353CC}">
              <c16:uniqueId val="{00000016-596D-4DEE-AC0C-9ECFE7D6D6E2}"/>
            </c:ext>
          </c:extLst>
        </c:ser>
        <c:ser>
          <c:idx val="1"/>
          <c:order val="1"/>
          <c:tx>
            <c:strRef>
              <c:f>'Sheet2 (2)'!$M$6</c:f>
              <c:strCache>
                <c:ptCount val="1"/>
                <c:pt idx="0">
                  <c:v>Expected reduction</c:v>
                </c:pt>
              </c:strCache>
            </c:strRef>
          </c:tx>
          <c:spPr>
            <a:solidFill>
              <a:srgbClr val="92D050"/>
            </a:solidFill>
            <a:ln>
              <a:noFill/>
            </a:ln>
            <a:effectLst/>
          </c:spPr>
          <c:invertIfNegative val="0"/>
          <c:dPt>
            <c:idx val="11"/>
            <c:invertIfNegative val="0"/>
            <c:bubble3D val="0"/>
            <c:spPr>
              <a:solidFill>
                <a:srgbClr val="FF0000"/>
              </a:solidFill>
              <a:ln>
                <a:solidFill>
                  <a:srgbClr val="FF0000"/>
                </a:solidFill>
              </a:ln>
              <a:effectLst/>
            </c:spPr>
            <c:extLst>
              <c:ext xmlns:c16="http://schemas.microsoft.com/office/drawing/2014/chart" uri="{C3380CC4-5D6E-409C-BE32-E72D297353CC}">
                <c16:uniqueId val="{0000001C-596D-4DEE-AC0C-9ECFE7D6D6E2}"/>
              </c:ext>
            </c:extLst>
          </c:dPt>
          <c:dPt>
            <c:idx val="12"/>
            <c:invertIfNegative val="0"/>
            <c:bubble3D val="0"/>
            <c:spPr>
              <a:solidFill>
                <a:srgbClr val="92D050"/>
              </a:solidFill>
              <a:ln>
                <a:solidFill>
                  <a:srgbClr val="FF0000"/>
                </a:solidFill>
              </a:ln>
              <a:effectLst/>
            </c:spPr>
            <c:extLst>
              <c:ext xmlns:c16="http://schemas.microsoft.com/office/drawing/2014/chart" uri="{C3380CC4-5D6E-409C-BE32-E72D297353CC}">
                <c16:uniqueId val="{00000001-2D80-4722-9C7B-2E525FC44A35}"/>
              </c:ext>
            </c:extLst>
          </c:dPt>
          <c:dLbls>
            <c:dLbl>
              <c:idx val="1"/>
              <c:layout>
                <c:manualLayout>
                  <c:x val="-1.6173944795092065E-3"/>
                  <c:y val="-8.161367984023863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7-596D-4DEE-AC0C-9ECFE7D6D6E2}"/>
                </c:ext>
              </c:extLst>
            </c:dLbl>
            <c:dLbl>
              <c:idx val="2"/>
              <c:layout>
                <c:manualLayout>
                  <c:x val="-3.7080261777784345E-3"/>
                  <c:y val="-6.0220939667272738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8-596D-4DEE-AC0C-9ECFE7D6D6E2}"/>
                </c:ext>
              </c:extLst>
            </c:dLbl>
            <c:dLbl>
              <c:idx val="3"/>
              <c:layout>
                <c:manualLayout>
                  <c:x val="7.0948780087064396E-4"/>
                  <c:y val="-5.398523340249910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9-596D-4DEE-AC0C-9ECFE7D6D6E2}"/>
                </c:ext>
              </c:extLst>
            </c:dLbl>
            <c:dLbl>
              <c:idx val="4"/>
              <c:layout>
                <c:manualLayout>
                  <c:x val="-4.2142276790042565E-3"/>
                  <c:y val="-5.12692537953371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A-596D-4DEE-AC0C-9ECFE7D6D6E2}"/>
                </c:ext>
              </c:extLst>
            </c:dLbl>
            <c:dLbl>
              <c:idx val="5"/>
              <c:layout>
                <c:manualLayout>
                  <c:x val="-5.9303621490421137E-17"/>
                  <c:y val="-4.3293139153592702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B-596D-4DEE-AC0C-9ECFE7D6D6E2}"/>
                </c:ext>
              </c:extLst>
            </c:dLbl>
            <c:dLbl>
              <c:idx val="11"/>
              <c:layout>
                <c:manualLayout>
                  <c:x val="-1.0249139217700048E-16"/>
                  <c:y val="3.8673551979994504E-3"/>
                </c:manualLayout>
              </c:layout>
              <c:spPr>
                <a:noFill/>
                <a:ln>
                  <a:noFill/>
                </a:ln>
                <a:effectLst/>
              </c:spPr>
              <c:txPr>
                <a:bodyPr rot="-5400000" spcFirstLastPara="1" vertOverflow="ellipsis" wrap="square" anchor="ctr" anchorCtr="1"/>
                <a:lstStyle/>
                <a:p>
                  <a:pPr>
                    <a:defRPr sz="14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C-596D-4DEE-AC0C-9ECFE7D6D6E2}"/>
                </c:ext>
              </c:extLst>
            </c:dLbl>
            <c:dLbl>
              <c:idx val="12"/>
              <c:layout>
                <c:manualLayout>
                  <c:x val="1.3976260386314842E-3"/>
                  <c:y val="-0.1090377959364146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D80-4722-9C7B-2E525FC44A35}"/>
                </c:ext>
              </c:extLst>
            </c:dLbl>
            <c:spPr>
              <a:noFill/>
              <a:ln>
                <a:noFill/>
              </a:ln>
              <a:effectLst/>
            </c:spPr>
            <c:txPr>
              <a:bodyPr rot="0" spcFirstLastPara="1" vertOverflow="ellipsis" vert="horz" wrap="square" anchor="ctr" anchorCtr="1"/>
              <a:lstStyle/>
              <a:p>
                <a:pPr>
                  <a:defRPr sz="1400" b="0" i="0" u="none" strike="noStrike" kern="1200" baseline="0">
                    <a:solidFill>
                      <a:sysClr val="windowText" lastClr="000000"/>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 (2)'!$K$7:$K$19</c:f>
              <c:strCache>
                <c:ptCount val="12"/>
                <c:pt idx="0">
                  <c:v>Overall</c:v>
                </c:pt>
                <c:pt idx="1">
                  <c:v>Axle Casing</c:v>
                </c:pt>
                <c:pt idx="2">
                  <c:v>UDS</c:v>
                </c:pt>
                <c:pt idx="3">
                  <c:v>Wheel Disc</c:v>
                </c:pt>
                <c:pt idx="4">
                  <c:v>CWP</c:v>
                </c:pt>
                <c:pt idx="5">
                  <c:v>Lift Axle</c:v>
                </c:pt>
                <c:pt idx="6">
                  <c:v>EDC harness</c:v>
                </c:pt>
                <c:pt idx="7">
                  <c:v>Rear hub</c:v>
                </c:pt>
                <c:pt idx="8">
                  <c:v>Turbo</c:v>
                </c:pt>
                <c:pt idx="9">
                  <c:v>Diff nest</c:v>
                </c:pt>
                <c:pt idx="10">
                  <c:v>King Pin</c:v>
                </c:pt>
                <c:pt idx="11">
                  <c:v> After</c:v>
                </c:pt>
              </c:strCache>
            </c:strRef>
          </c:cat>
          <c:val>
            <c:numRef>
              <c:f>'Sheet2 (2)'!$M$7:$M$18</c:f>
              <c:numCache>
                <c:formatCode>0</c:formatCode>
                <c:ptCount val="12"/>
                <c:pt idx="1">
                  <c:v>1314.6</c:v>
                </c:pt>
                <c:pt idx="2">
                  <c:v>390</c:v>
                </c:pt>
                <c:pt idx="3">
                  <c:v>498</c:v>
                </c:pt>
                <c:pt idx="4">
                  <c:v>268</c:v>
                </c:pt>
                <c:pt idx="5">
                  <c:v>235</c:v>
                </c:pt>
                <c:pt idx="6">
                  <c:v>115</c:v>
                </c:pt>
                <c:pt idx="7">
                  <c:v>50.72</c:v>
                </c:pt>
                <c:pt idx="8">
                  <c:v>80.099999999999994</c:v>
                </c:pt>
                <c:pt idx="9">
                  <c:v>126</c:v>
                </c:pt>
                <c:pt idx="10">
                  <c:v>40.800000000000004</c:v>
                </c:pt>
                <c:pt idx="11">
                  <c:v>3271</c:v>
                </c:pt>
              </c:numCache>
            </c:numRef>
          </c:val>
          <c:extLst>
            <c:ext xmlns:c16="http://schemas.microsoft.com/office/drawing/2014/chart" uri="{C3380CC4-5D6E-409C-BE32-E72D297353CC}">
              <c16:uniqueId val="{0000001D-596D-4DEE-AC0C-9ECFE7D6D6E2}"/>
            </c:ext>
          </c:extLst>
        </c:ser>
        <c:dLbls>
          <c:showLegendKey val="0"/>
          <c:showVal val="0"/>
          <c:showCatName val="0"/>
          <c:showSerName val="0"/>
          <c:showPercent val="0"/>
          <c:showBubbleSize val="0"/>
        </c:dLbls>
        <c:gapWidth val="150"/>
        <c:overlap val="100"/>
        <c:axId val="2043512992"/>
        <c:axId val="2043510912"/>
      </c:barChart>
      <c:catAx>
        <c:axId val="2043512992"/>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400" b="0" i="0" u="none" strike="noStrike" kern="1200" baseline="0">
                <a:solidFill>
                  <a:sysClr val="windowText" lastClr="000000"/>
                </a:solidFill>
                <a:latin typeface="+mn-lt"/>
                <a:ea typeface="+mn-ea"/>
                <a:cs typeface="+mn-cs"/>
              </a:defRPr>
            </a:pPr>
            <a:endParaRPr lang="en-US"/>
          </a:p>
        </c:txPr>
        <c:crossAx val="2043510912"/>
        <c:crosses val="autoZero"/>
        <c:auto val="1"/>
        <c:lblAlgn val="ctr"/>
        <c:lblOffset val="100"/>
        <c:noMultiLvlLbl val="0"/>
      </c:catAx>
      <c:valAx>
        <c:axId val="2043510912"/>
        <c:scaling>
          <c:orientation val="minMax"/>
          <c:min val="10000"/>
        </c:scaling>
        <c:delete val="1"/>
        <c:axPos val="l"/>
        <c:title>
          <c:tx>
            <c:rich>
              <a:bodyPr rot="-5400000" spcFirstLastPara="1" vertOverflow="ellipsis" vert="horz" wrap="square" anchor="ctr" anchorCtr="1"/>
              <a:lstStyle/>
              <a:p>
                <a:pPr>
                  <a:defRPr sz="1400" b="0" i="0" u="none" strike="noStrike" kern="1200" baseline="0">
                    <a:solidFill>
                      <a:sysClr val="windowText" lastClr="000000"/>
                    </a:solidFill>
                    <a:latin typeface="+mn-lt"/>
                    <a:ea typeface="+mn-ea"/>
                    <a:cs typeface="+mn-cs"/>
                  </a:defRPr>
                </a:pPr>
                <a:r>
                  <a:rPr lang="en-US" dirty="0"/>
                  <a:t>12 MIS Warranty cost per vehicle (Rs.)</a:t>
                </a:r>
              </a:p>
            </c:rich>
          </c:tx>
          <c:layout>
            <c:manualLayout>
              <c:xMode val="edge"/>
              <c:yMode val="edge"/>
              <c:x val="2.7924378541139768E-2"/>
              <c:y val="0.13783321752007158"/>
            </c:manualLayout>
          </c:layout>
          <c:overlay val="0"/>
          <c:spPr>
            <a:noFill/>
            <a:ln>
              <a:noFill/>
            </a:ln>
            <a:effectLst/>
          </c:spPr>
          <c:txPr>
            <a:bodyPr rot="-5400000" spcFirstLastPara="1" vertOverflow="ellipsis" vert="horz" wrap="square" anchor="ctr" anchorCtr="1"/>
            <a:lstStyle/>
            <a:p>
              <a:pPr>
                <a:defRPr sz="1400" b="0" i="0" u="none" strike="noStrike" kern="1200" baseline="0">
                  <a:solidFill>
                    <a:sysClr val="windowText" lastClr="000000"/>
                  </a:solidFill>
                  <a:latin typeface="+mn-lt"/>
                  <a:ea typeface="+mn-ea"/>
                  <a:cs typeface="+mn-cs"/>
                </a:defRPr>
              </a:pPr>
              <a:endParaRPr lang="en-US"/>
            </a:p>
          </c:txPr>
        </c:title>
        <c:numFmt formatCode="General" sourceLinked="1"/>
        <c:majorTickMark val="out"/>
        <c:minorTickMark val="none"/>
        <c:tickLblPos val="nextTo"/>
        <c:crossAx val="2043512992"/>
        <c:crosses val="autoZero"/>
        <c:crossBetween val="between"/>
      </c:valAx>
      <c:spPr>
        <a:noFill/>
        <a:ln>
          <a:noFill/>
        </a:ln>
        <a:effectLst/>
      </c:spPr>
    </c:plotArea>
    <c:legend>
      <c:legendPos val="b"/>
      <c:layout>
        <c:manualLayout>
          <c:xMode val="edge"/>
          <c:yMode val="edge"/>
          <c:x val="0.26405091728728775"/>
          <c:y val="0.63964340148966159"/>
          <c:w val="0.26506102362204725"/>
          <c:h val="7.7379200833026754E-2"/>
        </c:manualLayout>
      </c:layout>
      <c:overlay val="0"/>
      <c:spPr>
        <a:noFill/>
        <a:ln>
          <a:noFill/>
        </a:ln>
        <a:effectLst/>
      </c:spPr>
      <c:txPr>
        <a:bodyPr rot="0" spcFirstLastPara="1" vertOverflow="ellipsis" vert="horz" wrap="square" anchor="ctr" anchorCtr="1"/>
        <a:lstStyle/>
        <a:p>
          <a:pPr>
            <a:defRPr sz="1400" b="0" i="0" u="none" strike="noStrike" kern="1200" baseline="0">
              <a:solidFill>
                <a:sysClr val="windowText" lastClr="000000"/>
              </a:solidFill>
              <a:latin typeface="+mn-lt"/>
              <a:ea typeface="+mn-ea"/>
              <a:cs typeface="+mn-cs"/>
            </a:defRPr>
          </a:pPr>
          <a:endParaRPr lang="en-US"/>
        </a:p>
      </c:txPr>
    </c:legend>
    <c:plotVisOnly val="1"/>
    <c:dispBlanksAs val="gap"/>
    <c:showDLblsOverMax val="0"/>
  </c:chart>
  <c:spPr>
    <a:noFill/>
    <a:ln>
      <a:noFill/>
    </a:ln>
    <a:effectLst/>
  </c:spPr>
  <c:txPr>
    <a:bodyPr/>
    <a:lstStyle/>
    <a:p>
      <a:pPr>
        <a:defRPr sz="1400" b="0">
          <a:solidFill>
            <a:sysClr val="windowText" lastClr="000000"/>
          </a:solidFill>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8922769028871392"/>
          <c:y val="9.3170785575778001E-2"/>
          <c:w val="0.48821150481189851"/>
          <c:h val="0.59595500854109362"/>
        </c:manualLayout>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57A-4E21-8208-0D994A2C60C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57A-4E21-8208-0D994A2C60C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57A-4E21-8208-0D994A2C60C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B57A-4E21-8208-0D994A2C60C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B57A-4E21-8208-0D994A2C60C1}"/>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B57A-4E21-8208-0D994A2C60C1}"/>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B57A-4E21-8208-0D994A2C60C1}"/>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B57A-4E21-8208-0D994A2C60C1}"/>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B57A-4E21-8208-0D994A2C60C1}"/>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B57A-4E21-8208-0D994A2C60C1}"/>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B57A-4E21-8208-0D994A2C60C1}"/>
              </c:ext>
            </c:extLst>
          </c:dPt>
          <c:dLbls>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1-B57A-4E21-8208-0D994A2C60C1}"/>
                </c:ext>
              </c:extLst>
            </c:dLbl>
            <c:dLbl>
              <c:idx val="1"/>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3-B57A-4E21-8208-0D994A2C60C1}"/>
                </c:ext>
              </c:extLst>
            </c:dLbl>
            <c:dLbl>
              <c:idx val="2"/>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5-B57A-4E21-8208-0D994A2C60C1}"/>
                </c:ext>
              </c:extLst>
            </c:dLbl>
            <c:dLbl>
              <c:idx val="3"/>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7-B57A-4E21-8208-0D994A2C60C1}"/>
                </c:ext>
              </c:extLst>
            </c:dLbl>
            <c:dLbl>
              <c:idx val="4"/>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9-B57A-4E21-8208-0D994A2C60C1}"/>
                </c:ext>
              </c:extLst>
            </c:dLbl>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Sheet1!$B$2:$B$12</c:f>
              <c:strCache>
                <c:ptCount val="11"/>
                <c:pt idx="0">
                  <c:v>Clutch pack</c:v>
                </c:pt>
                <c:pt idx="1">
                  <c:v>Axle Casing</c:v>
                </c:pt>
                <c:pt idx="2">
                  <c:v>UDS</c:v>
                </c:pt>
                <c:pt idx="3">
                  <c:v>Wheel Disc</c:v>
                </c:pt>
                <c:pt idx="4">
                  <c:v>Crown Wheel Pinion</c:v>
                </c:pt>
                <c:pt idx="5">
                  <c:v>Lift Axle</c:v>
                </c:pt>
                <c:pt idx="6">
                  <c:v>EDC Wiring Harness</c:v>
                </c:pt>
                <c:pt idx="7">
                  <c:v>Rear Hub</c:v>
                </c:pt>
                <c:pt idx="8">
                  <c:v>Turbo Charger</c:v>
                </c:pt>
                <c:pt idx="9">
                  <c:v>Diff Nest</c:v>
                </c:pt>
                <c:pt idx="10">
                  <c:v>King Pin</c:v>
                </c:pt>
              </c:strCache>
            </c:strRef>
          </c:cat>
          <c:val>
            <c:numRef>
              <c:f>Sheet1!$F$2:$F$12</c:f>
              <c:numCache>
                <c:formatCode>0%</c:formatCode>
                <c:ptCount val="11"/>
                <c:pt idx="0">
                  <c:v>0.14312607046038914</c:v>
                </c:pt>
                <c:pt idx="1">
                  <c:v>7.7364622397731009E-2</c:v>
                </c:pt>
                <c:pt idx="2">
                  <c:v>5.3925034216347915E-2</c:v>
                </c:pt>
                <c:pt idx="3">
                  <c:v>3.9539295113928022E-2</c:v>
                </c:pt>
                <c:pt idx="4">
                  <c:v>3.4405703817391622E-2</c:v>
                </c:pt>
                <c:pt idx="5">
                  <c:v>1.345577723812519E-2</c:v>
                </c:pt>
                <c:pt idx="6">
                  <c:v>1.3178678763958365E-2</c:v>
                </c:pt>
                <c:pt idx="7">
                  <c:v>1.3073045543459113E-2</c:v>
                </c:pt>
                <c:pt idx="8">
                  <c:v>1.1014173517311609E-2</c:v>
                </c:pt>
                <c:pt idx="9">
                  <c:v>1.0634635555943074E-2</c:v>
                </c:pt>
                <c:pt idx="10">
                  <c:v>1.0501753418540802E-2</c:v>
                </c:pt>
              </c:numCache>
            </c:numRef>
          </c:val>
          <c:extLst>
            <c:ext xmlns:c16="http://schemas.microsoft.com/office/drawing/2014/chart" uri="{C3380CC4-5D6E-409C-BE32-E72D297353CC}">
              <c16:uniqueId val="{00000016-B57A-4E21-8208-0D994A2C60C1}"/>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0.13467629046369203"/>
          <c:y val="0.69055049070572017"/>
          <c:w val="0.73064741907261588"/>
          <c:h val="0.30944950929427978"/>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400"/>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64635790385886"/>
          <c:y val="2.9718429287263561E-2"/>
          <c:w val="0.86911205748901255"/>
          <c:h val="0.7312823649512582"/>
        </c:manualLayout>
      </c:layout>
      <c:lineChart>
        <c:grouping val="standard"/>
        <c:varyColors val="0"/>
        <c:ser>
          <c:idx val="0"/>
          <c:order val="0"/>
          <c:tx>
            <c:strRef>
              <c:f>'Sheet 1'!$A$3</c:f>
              <c:strCache>
                <c:ptCount val="1"/>
                <c:pt idx="0">
                  <c:v>12 MIS WCPV</c:v>
                </c:pt>
              </c:strCache>
            </c:strRef>
          </c:tx>
          <c:spPr>
            <a:ln w="28575" cap="rnd">
              <a:solidFill>
                <a:schemeClr val="accent1"/>
              </a:solidFill>
              <a:round/>
            </a:ln>
            <a:effectLst/>
          </c:spPr>
          <c:marker>
            <c:symbol val="none"/>
          </c:marker>
          <c:dLbls>
            <c:dLbl>
              <c:idx val="11"/>
              <c:layout>
                <c:manualLayout>
                  <c:x val="-7.7113567643881498E-2"/>
                  <c:y val="-7.9666777605274242E-2"/>
                </c:manualLayout>
              </c:layout>
              <c:dLblPos val="r"/>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793-4E7B-9BC0-54C84D5640AC}"/>
                </c:ext>
              </c:extLst>
            </c:dLbl>
            <c:dLbl>
              <c:idx val="34"/>
              <c:layout>
                <c:manualLayout>
                  <c:x val="-0.1227823409080661"/>
                  <c:y val="8.3942040528470874E-2"/>
                </c:manualLayout>
              </c:layout>
              <c:dLblPos val="r"/>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793-4E7B-9BC0-54C84D5640AC}"/>
                </c:ext>
              </c:extLst>
            </c:dLbl>
            <c:dLbl>
              <c:idx val="59"/>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4FEB-48B0-BA02-13C7D4A97AC7}"/>
                </c:ext>
              </c:extLst>
            </c:dLbl>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 1'!$AL$2:$CS$2</c:f>
              <c:strCache>
                <c:ptCount val="60"/>
                <c:pt idx="0">
                  <c:v>Apr-18</c:v>
                </c:pt>
                <c:pt idx="1">
                  <c:v>May-18</c:v>
                </c:pt>
                <c:pt idx="2">
                  <c:v>Jun-18</c:v>
                </c:pt>
                <c:pt idx="3">
                  <c:v>Jul-18</c:v>
                </c:pt>
                <c:pt idx="4">
                  <c:v>Aug-18</c:v>
                </c:pt>
                <c:pt idx="5">
                  <c:v>Sep-18</c:v>
                </c:pt>
                <c:pt idx="6">
                  <c:v>Oct-18</c:v>
                </c:pt>
                <c:pt idx="7">
                  <c:v>Nov-18</c:v>
                </c:pt>
                <c:pt idx="8">
                  <c:v>Dec-18</c:v>
                </c:pt>
                <c:pt idx="9">
                  <c:v>Jan-19</c:v>
                </c:pt>
                <c:pt idx="10">
                  <c:v>Feb-19</c:v>
                </c:pt>
                <c:pt idx="11">
                  <c:v>Mar-19</c:v>
                </c:pt>
                <c:pt idx="12">
                  <c:v>Apr-19</c:v>
                </c:pt>
                <c:pt idx="13">
                  <c:v>May-19</c:v>
                </c:pt>
                <c:pt idx="14">
                  <c:v>Jun-19</c:v>
                </c:pt>
                <c:pt idx="15">
                  <c:v>Jul-19</c:v>
                </c:pt>
                <c:pt idx="16">
                  <c:v>Aug-19</c:v>
                </c:pt>
                <c:pt idx="17">
                  <c:v>Sep-19</c:v>
                </c:pt>
                <c:pt idx="18">
                  <c:v>Oct-19</c:v>
                </c:pt>
                <c:pt idx="19">
                  <c:v>Nov-19</c:v>
                </c:pt>
                <c:pt idx="20">
                  <c:v>Dec-19</c:v>
                </c:pt>
                <c:pt idx="21">
                  <c:v>Jan-20</c:v>
                </c:pt>
                <c:pt idx="22">
                  <c:v>Feb-20</c:v>
                </c:pt>
                <c:pt idx="23">
                  <c:v>Mar-20</c:v>
                </c:pt>
                <c:pt idx="24">
                  <c:v>Apr-20</c:v>
                </c:pt>
                <c:pt idx="25">
                  <c:v>May-20</c:v>
                </c:pt>
                <c:pt idx="26">
                  <c:v>Jun-20</c:v>
                </c:pt>
                <c:pt idx="27">
                  <c:v>Jul-20</c:v>
                </c:pt>
                <c:pt idx="28">
                  <c:v>Aug-20</c:v>
                </c:pt>
                <c:pt idx="29">
                  <c:v>Sep-20</c:v>
                </c:pt>
                <c:pt idx="30">
                  <c:v>Oct-20</c:v>
                </c:pt>
                <c:pt idx="31">
                  <c:v>Nov-20</c:v>
                </c:pt>
                <c:pt idx="32">
                  <c:v>Dec-20</c:v>
                </c:pt>
                <c:pt idx="33">
                  <c:v>Jan-21</c:v>
                </c:pt>
                <c:pt idx="34">
                  <c:v>Feb-21</c:v>
                </c:pt>
                <c:pt idx="35">
                  <c:v>Mar-21</c:v>
                </c:pt>
                <c:pt idx="36">
                  <c:v>Apr-21</c:v>
                </c:pt>
                <c:pt idx="37">
                  <c:v>May-21</c:v>
                </c:pt>
                <c:pt idx="38">
                  <c:v>Jun-21</c:v>
                </c:pt>
                <c:pt idx="39">
                  <c:v>Jul-21</c:v>
                </c:pt>
                <c:pt idx="40">
                  <c:v>Aug-21</c:v>
                </c:pt>
                <c:pt idx="41">
                  <c:v>Sep-21</c:v>
                </c:pt>
                <c:pt idx="42">
                  <c:v>Oct-21</c:v>
                </c:pt>
                <c:pt idx="43">
                  <c:v>Nov-21</c:v>
                </c:pt>
                <c:pt idx="44">
                  <c:v>Dec-21</c:v>
                </c:pt>
                <c:pt idx="45">
                  <c:v>Jan-22</c:v>
                </c:pt>
                <c:pt idx="46">
                  <c:v>Feb-22</c:v>
                </c:pt>
                <c:pt idx="47">
                  <c:v>Mar-22</c:v>
                </c:pt>
                <c:pt idx="48">
                  <c:v>Apr-22</c:v>
                </c:pt>
                <c:pt idx="49">
                  <c:v>May-22</c:v>
                </c:pt>
                <c:pt idx="50">
                  <c:v>Jun-22</c:v>
                </c:pt>
                <c:pt idx="51">
                  <c:v>Jul-22</c:v>
                </c:pt>
                <c:pt idx="52">
                  <c:v>Aug-22</c:v>
                </c:pt>
                <c:pt idx="53">
                  <c:v>Sep-22</c:v>
                </c:pt>
                <c:pt idx="54">
                  <c:v>Oct-22</c:v>
                </c:pt>
                <c:pt idx="55">
                  <c:v>Nov-22</c:v>
                </c:pt>
                <c:pt idx="56">
                  <c:v>Dec-22</c:v>
                </c:pt>
                <c:pt idx="57">
                  <c:v>Jan-23</c:v>
                </c:pt>
                <c:pt idx="58">
                  <c:v>Feb-23</c:v>
                </c:pt>
                <c:pt idx="59">
                  <c:v>Mar-23</c:v>
                </c:pt>
              </c:strCache>
            </c:strRef>
          </c:cat>
          <c:val>
            <c:numRef>
              <c:f>'Sheet 1'!$AL$3:$CS$3</c:f>
              <c:numCache>
                <c:formatCode>0;\-0</c:formatCode>
                <c:ptCount val="60"/>
                <c:pt idx="0">
                  <c:v>1898.63680070179</c:v>
                </c:pt>
                <c:pt idx="1">
                  <c:v>1985.4894128458054</c:v>
                </c:pt>
                <c:pt idx="2">
                  <c:v>2083.9863797990943</c:v>
                </c:pt>
                <c:pt idx="3">
                  <c:v>2193.0234379129583</c:v>
                </c:pt>
                <c:pt idx="4">
                  <c:v>2283.4833055447684</c:v>
                </c:pt>
                <c:pt idx="5">
                  <c:v>2376.9643721268731</c:v>
                </c:pt>
                <c:pt idx="6">
                  <c:v>2445.7513239172026</c:v>
                </c:pt>
                <c:pt idx="7">
                  <c:v>2426.0121911314523</c:v>
                </c:pt>
                <c:pt idx="8">
                  <c:v>2450.9367408301919</c:v>
                </c:pt>
                <c:pt idx="9">
                  <c:v>2477.4835907589486</c:v>
                </c:pt>
                <c:pt idx="10">
                  <c:v>2501.3595542756129</c:v>
                </c:pt>
                <c:pt idx="11">
                  <c:v>2504.7662568277133</c:v>
                </c:pt>
                <c:pt idx="12">
                  <c:v>2504.1867227575726</c:v>
                </c:pt>
                <c:pt idx="13">
                  <c:v>2490.2890058307426</c:v>
                </c:pt>
                <c:pt idx="14">
                  <c:v>2477.3655942494597</c:v>
                </c:pt>
                <c:pt idx="15">
                  <c:v>2443.1905401940603</c:v>
                </c:pt>
                <c:pt idx="16">
                  <c:v>2396.7067308303222</c:v>
                </c:pt>
                <c:pt idx="17">
                  <c:v>2319.4833893078567</c:v>
                </c:pt>
                <c:pt idx="18">
                  <c:v>2275.386734594214</c:v>
                </c:pt>
                <c:pt idx="19">
                  <c:v>2309.6615521397835</c:v>
                </c:pt>
                <c:pt idx="20">
                  <c:v>2328.5321893199525</c:v>
                </c:pt>
                <c:pt idx="21">
                  <c:v>2325.7165890316605</c:v>
                </c:pt>
                <c:pt idx="22">
                  <c:v>2323.294372574815</c:v>
                </c:pt>
                <c:pt idx="23">
                  <c:v>2273.2399209694918</c:v>
                </c:pt>
                <c:pt idx="24">
                  <c:v>2159.3355341015017</c:v>
                </c:pt>
                <c:pt idx="25">
                  <c:v>2070.8568716843088</c:v>
                </c:pt>
                <c:pt idx="26">
                  <c:v>2001.762148916212</c:v>
                </c:pt>
                <c:pt idx="27">
                  <c:v>1937.4664325327963</c:v>
                </c:pt>
                <c:pt idx="28">
                  <c:v>1895.1432158228681</c:v>
                </c:pt>
                <c:pt idx="29">
                  <c:v>1888.7652014789423</c:v>
                </c:pt>
                <c:pt idx="30">
                  <c:v>1868.428265874285</c:v>
                </c:pt>
                <c:pt idx="31">
                  <c:v>1806.7624626521369</c:v>
                </c:pt>
                <c:pt idx="32">
                  <c:v>1717.0874685265412</c:v>
                </c:pt>
                <c:pt idx="33">
                  <c:v>1638.5211649709263</c:v>
                </c:pt>
                <c:pt idx="34">
                  <c:v>1556.2703949310251</c:v>
                </c:pt>
                <c:pt idx="35">
                  <c:v>1584.1891013172199</c:v>
                </c:pt>
                <c:pt idx="36">
                  <c:v>1790.2757415233305</c:v>
                </c:pt>
                <c:pt idx="37">
                  <c:v>1867.4015541981221</c:v>
                </c:pt>
                <c:pt idx="38">
                  <c:v>1866.4407291156954</c:v>
                </c:pt>
                <c:pt idx="39">
                  <c:v>1865.9297716051324</c:v>
                </c:pt>
                <c:pt idx="40">
                  <c:v>1867.7007198200699</c:v>
                </c:pt>
                <c:pt idx="41">
                  <c:v>1851.764736335504</c:v>
                </c:pt>
                <c:pt idx="42">
                  <c:v>1865.8627864643317</c:v>
                </c:pt>
                <c:pt idx="43">
                  <c:v>1901.4921041919688</c:v>
                </c:pt>
                <c:pt idx="44">
                  <c:v>1942.8259746088697</c:v>
                </c:pt>
                <c:pt idx="45">
                  <c:v>1973.6781909265389</c:v>
                </c:pt>
                <c:pt idx="46">
                  <c:v>2041.3880143721185</c:v>
                </c:pt>
                <c:pt idx="47">
                  <c:v>2091.9347369188149</c:v>
                </c:pt>
                <c:pt idx="48">
                  <c:v>2202.7133611784488</c:v>
                </c:pt>
                <c:pt idx="49">
                  <c:v>2361.2346545673281</c:v>
                </c:pt>
                <c:pt idx="50">
                  <c:v>2509.6583521716507</c:v>
                </c:pt>
                <c:pt idx="51">
                  <c:v>2637.6736875142165</c:v>
                </c:pt>
                <c:pt idx="52">
                  <c:v>2813.6273080895598</c:v>
                </c:pt>
                <c:pt idx="53">
                  <c:v>2981.455644956784</c:v>
                </c:pt>
                <c:pt idx="54">
                  <c:v>3074.306574145985</c:v>
                </c:pt>
                <c:pt idx="55">
                  <c:v>3238.7368634820546</c:v>
                </c:pt>
                <c:pt idx="56">
                  <c:v>3393.859312415555</c:v>
                </c:pt>
                <c:pt idx="57">
                  <c:v>3513.3199306466186</c:v>
                </c:pt>
                <c:pt idx="58">
                  <c:v>3616.6800483416059</c:v>
                </c:pt>
                <c:pt idx="59">
                  <c:v>3740.1279447166075</c:v>
                </c:pt>
              </c:numCache>
            </c:numRef>
          </c:val>
          <c:smooth val="0"/>
          <c:extLst>
            <c:ext xmlns:c16="http://schemas.microsoft.com/office/drawing/2014/chart" uri="{C3380CC4-5D6E-409C-BE32-E72D297353CC}">
              <c16:uniqueId val="{00000003-50E8-482B-9809-3B72F34678F3}"/>
            </c:ext>
          </c:extLst>
        </c:ser>
        <c:dLbls>
          <c:dLblPos val="t"/>
          <c:showLegendKey val="0"/>
          <c:showVal val="1"/>
          <c:showCatName val="0"/>
          <c:showSerName val="0"/>
          <c:showPercent val="0"/>
          <c:showBubbleSize val="0"/>
        </c:dLbls>
        <c:smooth val="0"/>
        <c:axId val="1718682607"/>
        <c:axId val="1718677199"/>
      </c:lineChart>
      <c:catAx>
        <c:axId val="17186826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400" b="0" i="0" u="none" strike="noStrike" kern="1200" baseline="0">
                <a:solidFill>
                  <a:schemeClr val="tx1"/>
                </a:solidFill>
                <a:latin typeface="+mn-lt"/>
                <a:ea typeface="+mn-ea"/>
                <a:cs typeface="+mn-cs"/>
              </a:defRPr>
            </a:pPr>
            <a:endParaRPr lang="en-US"/>
          </a:p>
        </c:txPr>
        <c:crossAx val="1718677199"/>
        <c:crosses val="autoZero"/>
        <c:auto val="1"/>
        <c:lblAlgn val="ctr"/>
        <c:lblOffset val="100"/>
        <c:tickLblSkip val="2"/>
        <c:noMultiLvlLbl val="1"/>
      </c:catAx>
      <c:valAx>
        <c:axId val="1718677199"/>
        <c:scaling>
          <c:orientation val="minMax"/>
          <c:min val="1000"/>
        </c:scaling>
        <c:delete val="0"/>
        <c:axPos val="l"/>
        <c:title>
          <c:tx>
            <c:rich>
              <a:bodyPr rot="-5400000" spcFirstLastPara="1" vertOverflow="ellipsis" vert="horz" wrap="square" anchor="ctr" anchorCtr="1"/>
              <a:lstStyle/>
              <a:p>
                <a:pPr>
                  <a:defRPr sz="1400" b="0" i="0" u="none" strike="noStrike" kern="1200" baseline="0">
                    <a:solidFill>
                      <a:schemeClr val="tx1"/>
                    </a:solidFill>
                    <a:latin typeface="+mn-lt"/>
                    <a:ea typeface="+mn-ea"/>
                    <a:cs typeface="+mn-cs"/>
                  </a:defRPr>
                </a:pPr>
                <a:r>
                  <a:rPr lang="en-US" dirty="0"/>
                  <a:t>Warranty cost per vehicle (in Rs.)</a:t>
                </a:r>
                <a:endParaRPr lang="en-IN" dirty="0"/>
              </a:p>
            </c:rich>
          </c:tx>
          <c:overlay val="0"/>
          <c:spPr>
            <a:noFill/>
            <a:ln>
              <a:noFill/>
            </a:ln>
            <a:effectLst/>
          </c:spPr>
          <c:txPr>
            <a:bodyPr rot="-54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718682607"/>
        <c:crosses val="autoZero"/>
        <c:crossBetween val="between"/>
      </c:valAx>
      <c:spPr>
        <a:noFill/>
        <a:ln>
          <a:noFill/>
        </a:ln>
        <a:effectLst/>
      </c:spPr>
    </c:plotArea>
    <c:legend>
      <c:legendPos val="b"/>
      <c:layout>
        <c:manualLayout>
          <c:xMode val="edge"/>
          <c:yMode val="edge"/>
          <c:x val="0.18950936434631174"/>
          <c:y val="7.7397462069378087E-2"/>
          <c:w val="0.22044834880714537"/>
          <c:h val="6.410301276443009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solidFill>
        <a:srgbClr val="003F72"/>
      </a:solidFill>
    </a:ln>
    <a:effectLst/>
  </c:spPr>
  <c:txPr>
    <a:bodyPr/>
    <a:lstStyle/>
    <a:p>
      <a:pPr>
        <a:defRPr sz="1400">
          <a:solidFill>
            <a:schemeClr val="tx1"/>
          </a:solidFill>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1188860826358968E-2"/>
          <c:y val="8.5995147000041683E-2"/>
          <c:w val="0.90923653411248118"/>
          <c:h val="0.45468827015932262"/>
        </c:manualLayout>
      </c:layout>
      <c:barChart>
        <c:barDir val="col"/>
        <c:grouping val="stacked"/>
        <c:varyColors val="0"/>
        <c:ser>
          <c:idx val="1"/>
          <c:order val="0"/>
          <c:tx>
            <c:strRef>
              <c:f>WCPV!$D$1</c:f>
              <c:strCache>
                <c:ptCount val="1"/>
                <c:pt idx="0">
                  <c:v>395 Luk</c:v>
                </c:pt>
              </c:strCache>
            </c:strRef>
          </c:tx>
          <c:spPr>
            <a:solidFill>
              <a:schemeClr val="accent4"/>
            </a:solidFill>
            <a:ln>
              <a:noFill/>
            </a:ln>
            <a:effectLst/>
          </c:spPr>
          <c:invertIfNegative val="0"/>
          <c:cat>
            <c:multiLvlStrRef>
              <c:f>WCPV!$A$2:$B$73</c:f>
              <c:multiLvlStrCache>
                <c:ptCount val="72"/>
                <c:lvl>
                  <c:pt idx="0">
                    <c:v>1215 H</c:v>
                  </c:pt>
                  <c:pt idx="1">
                    <c:v>1415 H</c:v>
                  </c:pt>
                  <c:pt idx="2">
                    <c:v>1115 H</c:v>
                  </c:pt>
                  <c:pt idx="3">
                    <c:v>1115 T</c:v>
                  </c:pt>
                  <c:pt idx="4">
                    <c:v>1920 H</c:v>
                  </c:pt>
                  <c:pt idx="5">
                    <c:v>VIKING</c:v>
                  </c:pt>
                  <c:pt idx="6">
                    <c:v>LYNX SMART</c:v>
                  </c:pt>
                  <c:pt idx="7">
                    <c:v>LYNX STRONG</c:v>
                  </c:pt>
                  <c:pt idx="8">
                    <c:v>12M</c:v>
                  </c:pt>
                  <c:pt idx="9">
                    <c:v>1615 H</c:v>
                  </c:pt>
                  <c:pt idx="10">
                    <c:v>1315 H</c:v>
                  </c:pt>
                  <c:pt idx="11">
                    <c:v>1415 H</c:v>
                  </c:pt>
                  <c:pt idx="12">
                    <c:v>1415 T</c:v>
                  </c:pt>
                  <c:pt idx="13">
                    <c:v>1215 H</c:v>
                  </c:pt>
                  <c:pt idx="14">
                    <c:v>1012 T</c:v>
                  </c:pt>
                  <c:pt idx="15">
                    <c:v>1315 T</c:v>
                  </c:pt>
                  <c:pt idx="16">
                    <c:v>1115 H</c:v>
                  </c:pt>
                  <c:pt idx="17">
                    <c:v>1815 H</c:v>
                  </c:pt>
                  <c:pt idx="18">
                    <c:v>1115 T</c:v>
                  </c:pt>
                  <c:pt idx="19">
                    <c:v>2820 T</c:v>
                  </c:pt>
                  <c:pt idx="20">
                    <c:v>3520 T TS</c:v>
                  </c:pt>
                  <c:pt idx="21">
                    <c:v>1920 T</c:v>
                  </c:pt>
                  <c:pt idx="22">
                    <c:v>3520 T LA</c:v>
                  </c:pt>
                  <c:pt idx="23">
                    <c:v>4020 TT</c:v>
                  </c:pt>
                  <c:pt idx="24">
                    <c:v>2820 H</c:v>
                  </c:pt>
                  <c:pt idx="25">
                    <c:v>4220 H LA</c:v>
                  </c:pt>
                  <c:pt idx="26">
                    <c:v>4825 H DTLA</c:v>
                  </c:pt>
                  <c:pt idx="27">
                    <c:v>3520 H TS</c:v>
                  </c:pt>
                  <c:pt idx="28">
                    <c:v>2820 H</c:v>
                  </c:pt>
                  <c:pt idx="29">
                    <c:v>1920 H</c:v>
                  </c:pt>
                  <c:pt idx="30">
                    <c:v>3520 H LA</c:v>
                  </c:pt>
                  <c:pt idx="31">
                    <c:v>4620 TT</c:v>
                  </c:pt>
                  <c:pt idx="32">
                    <c:v>4020 TT</c:v>
                  </c:pt>
                  <c:pt idx="33">
                    <c:v>1920 T</c:v>
                  </c:pt>
                  <c:pt idx="34">
                    <c:v>4120 H DTLA</c:v>
                  </c:pt>
                  <c:pt idx="35">
                    <c:v>2820 6X4 H</c:v>
                  </c:pt>
                  <c:pt idx="36">
                    <c:v>3120 H DTLA</c:v>
                  </c:pt>
                  <c:pt idx="37">
                    <c:v>4825 10X4T DTLA</c:v>
                  </c:pt>
                  <c:pt idx="38">
                    <c:v>5525 6X4 TT</c:v>
                  </c:pt>
                  <c:pt idx="39">
                    <c:v>3525 T TS</c:v>
                  </c:pt>
                  <c:pt idx="40">
                    <c:v>2825 T</c:v>
                  </c:pt>
                  <c:pt idx="41">
                    <c:v>4825 10X2 H DTLA</c:v>
                  </c:pt>
                  <c:pt idx="42">
                    <c:v>5525 4X2 TT</c:v>
                  </c:pt>
                  <c:pt idx="43">
                    <c:v>5425 TT</c:v>
                  </c:pt>
                  <c:pt idx="44">
                    <c:v>4825 10X2T DTLA</c:v>
                  </c:pt>
                  <c:pt idx="45">
                    <c:v>3532 T</c:v>
                  </c:pt>
                  <c:pt idx="46">
                    <c:v>4825 10X4 H DTLA</c:v>
                  </c:pt>
                  <c:pt idx="47">
                    <c:v>2825 6X4 H</c:v>
                  </c:pt>
                  <c:pt idx="48">
                    <c:v>2820 T</c:v>
                  </c:pt>
                  <c:pt idx="49">
                    <c:v>1920 T</c:v>
                  </c:pt>
                  <c:pt idx="50">
                    <c:v>2832 T</c:v>
                  </c:pt>
                  <c:pt idx="51">
                    <c:v>4120 H DTLA</c:v>
                  </c:pt>
                  <c:pt idx="52">
                    <c:v>4220 H LA</c:v>
                  </c:pt>
                  <c:pt idx="53">
                    <c:v>1920 H</c:v>
                  </c:pt>
                  <c:pt idx="54">
                    <c:v>1916 H</c:v>
                  </c:pt>
                  <c:pt idx="55">
                    <c:v>2820 T</c:v>
                  </c:pt>
                  <c:pt idx="56">
                    <c:v>3520 T TS</c:v>
                  </c:pt>
                  <c:pt idx="57">
                    <c:v>2825 T</c:v>
                  </c:pt>
                  <c:pt idx="58">
                    <c:v>2820 RMC</c:v>
                  </c:pt>
                  <c:pt idx="59">
                    <c:v>3525 T TS</c:v>
                  </c:pt>
                  <c:pt idx="60">
                    <c:v>4620 TT</c:v>
                  </c:pt>
                  <c:pt idx="61">
                    <c:v>5525 6X4 TT</c:v>
                  </c:pt>
                  <c:pt idx="62">
                    <c:v>5525 4X2 TT</c:v>
                  </c:pt>
                  <c:pt idx="63">
                    <c:v>4220 10X4T LA</c:v>
                  </c:pt>
                  <c:pt idx="64">
                    <c:v>1920 H</c:v>
                  </c:pt>
                  <c:pt idx="65">
                    <c:v>4220 H LA</c:v>
                  </c:pt>
                  <c:pt idx="66">
                    <c:v>4020 TT</c:v>
                  </c:pt>
                  <c:pt idx="67">
                    <c:v>4220 T LA</c:v>
                  </c:pt>
                  <c:pt idx="68">
                    <c:v>3520 T LA</c:v>
                  </c:pt>
                  <c:pt idx="69">
                    <c:v>1920 T</c:v>
                  </c:pt>
                  <c:pt idx="70">
                    <c:v>3520 H LA</c:v>
                  </c:pt>
                  <c:pt idx="71">
                    <c:v>2820 H</c:v>
                  </c:pt>
                </c:lvl>
                <c:lvl>
                  <c:pt idx="0">
                    <c:v>BOSS</c:v>
                  </c:pt>
                  <c:pt idx="5">
                    <c:v>BUS</c:v>
                  </c:pt>
                  <c:pt idx="9">
                    <c:v>ECOMET</c:v>
                  </c:pt>
                  <c:pt idx="19">
                    <c:v>G45 CAB</c:v>
                  </c:pt>
                  <c:pt idx="25">
                    <c:v>MBP COWL</c:v>
                  </c:pt>
                  <c:pt idx="37">
                    <c:v>N CABIN</c:v>
                  </c:pt>
                  <c:pt idx="53">
                    <c:v>PASS COWL</c:v>
                  </c:pt>
                  <c:pt idx="55">
                    <c:v>U CABIN</c:v>
                  </c:pt>
                </c:lvl>
              </c:multiLvlStrCache>
            </c:multiLvlStrRef>
          </c:cat>
          <c:val>
            <c:numRef>
              <c:f>WCPV!$D$2:$D$73</c:f>
              <c:numCache>
                <c:formatCode>General</c:formatCode>
                <c:ptCount val="72"/>
                <c:pt idx="20">
                  <c:v>0.11531549999999999</c:v>
                </c:pt>
                <c:pt idx="26">
                  <c:v>6.5638490000000003</c:v>
                </c:pt>
                <c:pt idx="28">
                  <c:v>0.46093730000000005</c:v>
                </c:pt>
                <c:pt idx="37">
                  <c:v>337.0736590000011</c:v>
                </c:pt>
                <c:pt idx="38">
                  <c:v>238.06951910000063</c:v>
                </c:pt>
                <c:pt idx="39">
                  <c:v>202.2328412</c:v>
                </c:pt>
                <c:pt idx="40">
                  <c:v>169.16214490000033</c:v>
                </c:pt>
                <c:pt idx="41">
                  <c:v>134.02959109999989</c:v>
                </c:pt>
                <c:pt idx="42">
                  <c:v>85.152113000000014</c:v>
                </c:pt>
                <c:pt idx="43">
                  <c:v>38.066498400000064</c:v>
                </c:pt>
                <c:pt idx="44">
                  <c:v>17.854728300000009</c:v>
                </c:pt>
                <c:pt idx="46">
                  <c:v>7.9494882999999996</c:v>
                </c:pt>
                <c:pt idx="47">
                  <c:v>5.2803759000000001</c:v>
                </c:pt>
                <c:pt idx="56">
                  <c:v>3.5904897</c:v>
                </c:pt>
                <c:pt idx="57">
                  <c:v>45.507035399999999</c:v>
                </c:pt>
                <c:pt idx="59">
                  <c:v>107.970366</c:v>
                </c:pt>
                <c:pt idx="60">
                  <c:v>0.1302307</c:v>
                </c:pt>
                <c:pt idx="61">
                  <c:v>1.7491018</c:v>
                </c:pt>
                <c:pt idx="62">
                  <c:v>0.72174150000000004</c:v>
                </c:pt>
              </c:numCache>
            </c:numRef>
          </c:val>
          <c:extLst>
            <c:ext xmlns:c16="http://schemas.microsoft.com/office/drawing/2014/chart" uri="{C3380CC4-5D6E-409C-BE32-E72D297353CC}">
              <c16:uniqueId val="{00000001-808E-4337-9875-00CA69E9799E}"/>
            </c:ext>
          </c:extLst>
        </c:ser>
        <c:ser>
          <c:idx val="2"/>
          <c:order val="1"/>
          <c:tx>
            <c:strRef>
              <c:f>WCPV!$E$1</c:f>
              <c:strCache>
                <c:ptCount val="1"/>
                <c:pt idx="0">
                  <c:v>330 Luk</c:v>
                </c:pt>
              </c:strCache>
            </c:strRef>
          </c:tx>
          <c:spPr>
            <a:solidFill>
              <a:schemeClr val="accent2">
                <a:lumMod val="75000"/>
              </a:schemeClr>
            </a:solidFill>
            <a:ln>
              <a:noFill/>
            </a:ln>
            <a:effectLst/>
          </c:spPr>
          <c:invertIfNegative val="0"/>
          <c:dPt>
            <c:idx val="6"/>
            <c:invertIfNegative val="0"/>
            <c:bubble3D val="0"/>
            <c:spPr>
              <a:solidFill>
                <a:schemeClr val="accent2">
                  <a:lumMod val="75000"/>
                </a:schemeClr>
              </a:solidFill>
              <a:ln>
                <a:noFill/>
              </a:ln>
              <a:effectLst/>
            </c:spPr>
            <c:extLst>
              <c:ext xmlns:c16="http://schemas.microsoft.com/office/drawing/2014/chart" uri="{C3380CC4-5D6E-409C-BE32-E72D297353CC}">
                <c16:uniqueId val="{00000003-808E-4337-9875-00CA69E9799E}"/>
              </c:ext>
            </c:extLst>
          </c:dPt>
          <c:cat>
            <c:multiLvlStrRef>
              <c:f>WCPV!$A$2:$B$73</c:f>
              <c:multiLvlStrCache>
                <c:ptCount val="72"/>
                <c:lvl>
                  <c:pt idx="0">
                    <c:v>1215 H</c:v>
                  </c:pt>
                  <c:pt idx="1">
                    <c:v>1415 H</c:v>
                  </c:pt>
                  <c:pt idx="2">
                    <c:v>1115 H</c:v>
                  </c:pt>
                  <c:pt idx="3">
                    <c:v>1115 T</c:v>
                  </c:pt>
                  <c:pt idx="4">
                    <c:v>1920 H</c:v>
                  </c:pt>
                  <c:pt idx="5">
                    <c:v>VIKING</c:v>
                  </c:pt>
                  <c:pt idx="6">
                    <c:v>LYNX SMART</c:v>
                  </c:pt>
                  <c:pt idx="7">
                    <c:v>LYNX STRONG</c:v>
                  </c:pt>
                  <c:pt idx="8">
                    <c:v>12M</c:v>
                  </c:pt>
                  <c:pt idx="9">
                    <c:v>1615 H</c:v>
                  </c:pt>
                  <c:pt idx="10">
                    <c:v>1315 H</c:v>
                  </c:pt>
                  <c:pt idx="11">
                    <c:v>1415 H</c:v>
                  </c:pt>
                  <c:pt idx="12">
                    <c:v>1415 T</c:v>
                  </c:pt>
                  <c:pt idx="13">
                    <c:v>1215 H</c:v>
                  </c:pt>
                  <c:pt idx="14">
                    <c:v>1012 T</c:v>
                  </c:pt>
                  <c:pt idx="15">
                    <c:v>1315 T</c:v>
                  </c:pt>
                  <c:pt idx="16">
                    <c:v>1115 H</c:v>
                  </c:pt>
                  <c:pt idx="17">
                    <c:v>1815 H</c:v>
                  </c:pt>
                  <c:pt idx="18">
                    <c:v>1115 T</c:v>
                  </c:pt>
                  <c:pt idx="19">
                    <c:v>2820 T</c:v>
                  </c:pt>
                  <c:pt idx="20">
                    <c:v>3520 T TS</c:v>
                  </c:pt>
                  <c:pt idx="21">
                    <c:v>1920 T</c:v>
                  </c:pt>
                  <c:pt idx="22">
                    <c:v>3520 T LA</c:v>
                  </c:pt>
                  <c:pt idx="23">
                    <c:v>4020 TT</c:v>
                  </c:pt>
                  <c:pt idx="24">
                    <c:v>2820 H</c:v>
                  </c:pt>
                  <c:pt idx="25">
                    <c:v>4220 H LA</c:v>
                  </c:pt>
                  <c:pt idx="26">
                    <c:v>4825 H DTLA</c:v>
                  </c:pt>
                  <c:pt idx="27">
                    <c:v>3520 H TS</c:v>
                  </c:pt>
                  <c:pt idx="28">
                    <c:v>2820 H</c:v>
                  </c:pt>
                  <c:pt idx="29">
                    <c:v>1920 H</c:v>
                  </c:pt>
                  <c:pt idx="30">
                    <c:v>3520 H LA</c:v>
                  </c:pt>
                  <c:pt idx="31">
                    <c:v>4620 TT</c:v>
                  </c:pt>
                  <c:pt idx="32">
                    <c:v>4020 TT</c:v>
                  </c:pt>
                  <c:pt idx="33">
                    <c:v>1920 T</c:v>
                  </c:pt>
                  <c:pt idx="34">
                    <c:v>4120 H DTLA</c:v>
                  </c:pt>
                  <c:pt idx="35">
                    <c:v>2820 6X4 H</c:v>
                  </c:pt>
                  <c:pt idx="36">
                    <c:v>3120 H DTLA</c:v>
                  </c:pt>
                  <c:pt idx="37">
                    <c:v>4825 10X4T DTLA</c:v>
                  </c:pt>
                  <c:pt idx="38">
                    <c:v>5525 6X4 TT</c:v>
                  </c:pt>
                  <c:pt idx="39">
                    <c:v>3525 T TS</c:v>
                  </c:pt>
                  <c:pt idx="40">
                    <c:v>2825 T</c:v>
                  </c:pt>
                  <c:pt idx="41">
                    <c:v>4825 10X2 H DTLA</c:v>
                  </c:pt>
                  <c:pt idx="42">
                    <c:v>5525 4X2 TT</c:v>
                  </c:pt>
                  <c:pt idx="43">
                    <c:v>5425 TT</c:v>
                  </c:pt>
                  <c:pt idx="44">
                    <c:v>4825 10X2T DTLA</c:v>
                  </c:pt>
                  <c:pt idx="45">
                    <c:v>3532 T</c:v>
                  </c:pt>
                  <c:pt idx="46">
                    <c:v>4825 10X4 H DTLA</c:v>
                  </c:pt>
                  <c:pt idx="47">
                    <c:v>2825 6X4 H</c:v>
                  </c:pt>
                  <c:pt idx="48">
                    <c:v>2820 T</c:v>
                  </c:pt>
                  <c:pt idx="49">
                    <c:v>1920 T</c:v>
                  </c:pt>
                  <c:pt idx="50">
                    <c:v>2832 T</c:v>
                  </c:pt>
                  <c:pt idx="51">
                    <c:v>4120 H DTLA</c:v>
                  </c:pt>
                  <c:pt idx="52">
                    <c:v>4220 H LA</c:v>
                  </c:pt>
                  <c:pt idx="53">
                    <c:v>1920 H</c:v>
                  </c:pt>
                  <c:pt idx="54">
                    <c:v>1916 H</c:v>
                  </c:pt>
                  <c:pt idx="55">
                    <c:v>2820 T</c:v>
                  </c:pt>
                  <c:pt idx="56">
                    <c:v>3520 T TS</c:v>
                  </c:pt>
                  <c:pt idx="57">
                    <c:v>2825 T</c:v>
                  </c:pt>
                  <c:pt idx="58">
                    <c:v>2820 RMC</c:v>
                  </c:pt>
                  <c:pt idx="59">
                    <c:v>3525 T TS</c:v>
                  </c:pt>
                  <c:pt idx="60">
                    <c:v>4620 TT</c:v>
                  </c:pt>
                  <c:pt idx="61">
                    <c:v>5525 6X4 TT</c:v>
                  </c:pt>
                  <c:pt idx="62">
                    <c:v>5525 4X2 TT</c:v>
                  </c:pt>
                  <c:pt idx="63">
                    <c:v>4220 10X4T LA</c:v>
                  </c:pt>
                  <c:pt idx="64">
                    <c:v>1920 H</c:v>
                  </c:pt>
                  <c:pt idx="65">
                    <c:v>4220 H LA</c:v>
                  </c:pt>
                  <c:pt idx="66">
                    <c:v>4020 TT</c:v>
                  </c:pt>
                  <c:pt idx="67">
                    <c:v>4220 T LA</c:v>
                  </c:pt>
                  <c:pt idx="68">
                    <c:v>3520 T LA</c:v>
                  </c:pt>
                  <c:pt idx="69">
                    <c:v>1920 T</c:v>
                  </c:pt>
                  <c:pt idx="70">
                    <c:v>3520 H LA</c:v>
                  </c:pt>
                  <c:pt idx="71">
                    <c:v>2820 H</c:v>
                  </c:pt>
                </c:lvl>
                <c:lvl>
                  <c:pt idx="0">
                    <c:v>BOSS</c:v>
                  </c:pt>
                  <c:pt idx="5">
                    <c:v>BUS</c:v>
                  </c:pt>
                  <c:pt idx="9">
                    <c:v>ECOMET</c:v>
                  </c:pt>
                  <c:pt idx="19">
                    <c:v>G45 CAB</c:v>
                  </c:pt>
                  <c:pt idx="25">
                    <c:v>MBP COWL</c:v>
                  </c:pt>
                  <c:pt idx="37">
                    <c:v>N CABIN</c:v>
                  </c:pt>
                  <c:pt idx="53">
                    <c:v>PASS COWL</c:v>
                  </c:pt>
                  <c:pt idx="55">
                    <c:v>U CABIN</c:v>
                  </c:pt>
                </c:lvl>
              </c:multiLvlStrCache>
            </c:multiLvlStrRef>
          </c:cat>
          <c:val>
            <c:numRef>
              <c:f>WCPV!$E$2:$E$73</c:f>
              <c:numCache>
                <c:formatCode>General</c:formatCode>
                <c:ptCount val="72"/>
                <c:pt idx="0">
                  <c:v>21.334746100000011</c:v>
                </c:pt>
                <c:pt idx="1">
                  <c:v>15.720046200000004</c:v>
                </c:pt>
                <c:pt idx="2">
                  <c:v>4.8501658999999995</c:v>
                </c:pt>
                <c:pt idx="3">
                  <c:v>3.2973400000000002</c:v>
                </c:pt>
                <c:pt idx="6">
                  <c:v>24.341585799999997</c:v>
                </c:pt>
                <c:pt idx="7">
                  <c:v>7.8974932999999998</c:v>
                </c:pt>
                <c:pt idx="9">
                  <c:v>569.20428069999787</c:v>
                </c:pt>
                <c:pt idx="10">
                  <c:v>56.865866099999963</c:v>
                </c:pt>
                <c:pt idx="11">
                  <c:v>44.967671100000032</c:v>
                </c:pt>
                <c:pt idx="12">
                  <c:v>18.420980799999992</c:v>
                </c:pt>
                <c:pt idx="13">
                  <c:v>10.741709600000004</c:v>
                </c:pt>
                <c:pt idx="14">
                  <c:v>9.493557799999996</c:v>
                </c:pt>
                <c:pt idx="15">
                  <c:v>9.1244265999999996</c:v>
                </c:pt>
                <c:pt idx="16">
                  <c:v>7.3041052000000013</c:v>
                </c:pt>
                <c:pt idx="17">
                  <c:v>7.0657351000000004</c:v>
                </c:pt>
                <c:pt idx="18">
                  <c:v>5.5773290000000015</c:v>
                </c:pt>
                <c:pt idx="54">
                  <c:v>6.7542237000000016</c:v>
                </c:pt>
              </c:numCache>
            </c:numRef>
          </c:val>
          <c:extLst>
            <c:ext xmlns:c16="http://schemas.microsoft.com/office/drawing/2014/chart" uri="{C3380CC4-5D6E-409C-BE32-E72D297353CC}">
              <c16:uniqueId val="{00000004-808E-4337-9875-00CA69E9799E}"/>
            </c:ext>
          </c:extLst>
        </c:ser>
        <c:ser>
          <c:idx val="3"/>
          <c:order val="2"/>
          <c:tx>
            <c:strRef>
              <c:f>WCPV!$F$1</c:f>
              <c:strCache>
                <c:ptCount val="1"/>
                <c:pt idx="0">
                  <c:v>380 Setco</c:v>
                </c:pt>
              </c:strCache>
            </c:strRef>
          </c:tx>
          <c:spPr>
            <a:solidFill>
              <a:schemeClr val="accent1"/>
            </a:solidFill>
            <a:ln>
              <a:noFill/>
            </a:ln>
            <a:effectLst/>
          </c:spPr>
          <c:invertIfNegative val="0"/>
          <c:cat>
            <c:multiLvlStrRef>
              <c:f>WCPV!$A$2:$B$73</c:f>
              <c:multiLvlStrCache>
                <c:ptCount val="72"/>
                <c:lvl>
                  <c:pt idx="0">
                    <c:v>1215 H</c:v>
                  </c:pt>
                  <c:pt idx="1">
                    <c:v>1415 H</c:v>
                  </c:pt>
                  <c:pt idx="2">
                    <c:v>1115 H</c:v>
                  </c:pt>
                  <c:pt idx="3">
                    <c:v>1115 T</c:v>
                  </c:pt>
                  <c:pt idx="4">
                    <c:v>1920 H</c:v>
                  </c:pt>
                  <c:pt idx="5">
                    <c:v>VIKING</c:v>
                  </c:pt>
                  <c:pt idx="6">
                    <c:v>LYNX SMART</c:v>
                  </c:pt>
                  <c:pt idx="7">
                    <c:v>LYNX STRONG</c:v>
                  </c:pt>
                  <c:pt idx="8">
                    <c:v>12M</c:v>
                  </c:pt>
                  <c:pt idx="9">
                    <c:v>1615 H</c:v>
                  </c:pt>
                  <c:pt idx="10">
                    <c:v>1315 H</c:v>
                  </c:pt>
                  <c:pt idx="11">
                    <c:v>1415 H</c:v>
                  </c:pt>
                  <c:pt idx="12">
                    <c:v>1415 T</c:v>
                  </c:pt>
                  <c:pt idx="13">
                    <c:v>1215 H</c:v>
                  </c:pt>
                  <c:pt idx="14">
                    <c:v>1012 T</c:v>
                  </c:pt>
                  <c:pt idx="15">
                    <c:v>1315 T</c:v>
                  </c:pt>
                  <c:pt idx="16">
                    <c:v>1115 H</c:v>
                  </c:pt>
                  <c:pt idx="17">
                    <c:v>1815 H</c:v>
                  </c:pt>
                  <c:pt idx="18">
                    <c:v>1115 T</c:v>
                  </c:pt>
                  <c:pt idx="19">
                    <c:v>2820 T</c:v>
                  </c:pt>
                  <c:pt idx="20">
                    <c:v>3520 T TS</c:v>
                  </c:pt>
                  <c:pt idx="21">
                    <c:v>1920 T</c:v>
                  </c:pt>
                  <c:pt idx="22">
                    <c:v>3520 T LA</c:v>
                  </c:pt>
                  <c:pt idx="23">
                    <c:v>4020 TT</c:v>
                  </c:pt>
                  <c:pt idx="24">
                    <c:v>2820 H</c:v>
                  </c:pt>
                  <c:pt idx="25">
                    <c:v>4220 H LA</c:v>
                  </c:pt>
                  <c:pt idx="26">
                    <c:v>4825 H DTLA</c:v>
                  </c:pt>
                  <c:pt idx="27">
                    <c:v>3520 H TS</c:v>
                  </c:pt>
                  <c:pt idx="28">
                    <c:v>2820 H</c:v>
                  </c:pt>
                  <c:pt idx="29">
                    <c:v>1920 H</c:v>
                  </c:pt>
                  <c:pt idx="30">
                    <c:v>3520 H LA</c:v>
                  </c:pt>
                  <c:pt idx="31">
                    <c:v>4620 TT</c:v>
                  </c:pt>
                  <c:pt idx="32">
                    <c:v>4020 TT</c:v>
                  </c:pt>
                  <c:pt idx="33">
                    <c:v>1920 T</c:v>
                  </c:pt>
                  <c:pt idx="34">
                    <c:v>4120 H DTLA</c:v>
                  </c:pt>
                  <c:pt idx="35">
                    <c:v>2820 6X4 H</c:v>
                  </c:pt>
                  <c:pt idx="36">
                    <c:v>3120 H DTLA</c:v>
                  </c:pt>
                  <c:pt idx="37">
                    <c:v>4825 10X4T DTLA</c:v>
                  </c:pt>
                  <c:pt idx="38">
                    <c:v>5525 6X4 TT</c:v>
                  </c:pt>
                  <c:pt idx="39">
                    <c:v>3525 T TS</c:v>
                  </c:pt>
                  <c:pt idx="40">
                    <c:v>2825 T</c:v>
                  </c:pt>
                  <c:pt idx="41">
                    <c:v>4825 10X2 H DTLA</c:v>
                  </c:pt>
                  <c:pt idx="42">
                    <c:v>5525 4X2 TT</c:v>
                  </c:pt>
                  <c:pt idx="43">
                    <c:v>5425 TT</c:v>
                  </c:pt>
                  <c:pt idx="44">
                    <c:v>4825 10X2T DTLA</c:v>
                  </c:pt>
                  <c:pt idx="45">
                    <c:v>3532 T</c:v>
                  </c:pt>
                  <c:pt idx="46">
                    <c:v>4825 10X4 H DTLA</c:v>
                  </c:pt>
                  <c:pt idx="47">
                    <c:v>2825 6X4 H</c:v>
                  </c:pt>
                  <c:pt idx="48">
                    <c:v>2820 T</c:v>
                  </c:pt>
                  <c:pt idx="49">
                    <c:v>1920 T</c:v>
                  </c:pt>
                  <c:pt idx="50">
                    <c:v>2832 T</c:v>
                  </c:pt>
                  <c:pt idx="51">
                    <c:v>4120 H DTLA</c:v>
                  </c:pt>
                  <c:pt idx="52">
                    <c:v>4220 H LA</c:v>
                  </c:pt>
                  <c:pt idx="53">
                    <c:v>1920 H</c:v>
                  </c:pt>
                  <c:pt idx="54">
                    <c:v>1916 H</c:v>
                  </c:pt>
                  <c:pt idx="55">
                    <c:v>2820 T</c:v>
                  </c:pt>
                  <c:pt idx="56">
                    <c:v>3520 T TS</c:v>
                  </c:pt>
                  <c:pt idx="57">
                    <c:v>2825 T</c:v>
                  </c:pt>
                  <c:pt idx="58">
                    <c:v>2820 RMC</c:v>
                  </c:pt>
                  <c:pt idx="59">
                    <c:v>3525 T TS</c:v>
                  </c:pt>
                  <c:pt idx="60">
                    <c:v>4620 TT</c:v>
                  </c:pt>
                  <c:pt idx="61">
                    <c:v>5525 6X4 TT</c:v>
                  </c:pt>
                  <c:pt idx="62">
                    <c:v>5525 4X2 TT</c:v>
                  </c:pt>
                  <c:pt idx="63">
                    <c:v>4220 10X4T LA</c:v>
                  </c:pt>
                  <c:pt idx="64">
                    <c:v>1920 H</c:v>
                  </c:pt>
                  <c:pt idx="65">
                    <c:v>4220 H LA</c:v>
                  </c:pt>
                  <c:pt idx="66">
                    <c:v>4020 TT</c:v>
                  </c:pt>
                  <c:pt idx="67">
                    <c:v>4220 T LA</c:v>
                  </c:pt>
                  <c:pt idx="68">
                    <c:v>3520 T LA</c:v>
                  </c:pt>
                  <c:pt idx="69">
                    <c:v>1920 T</c:v>
                  </c:pt>
                  <c:pt idx="70">
                    <c:v>3520 H LA</c:v>
                  </c:pt>
                  <c:pt idx="71">
                    <c:v>2820 H</c:v>
                  </c:pt>
                </c:lvl>
                <c:lvl>
                  <c:pt idx="0">
                    <c:v>BOSS</c:v>
                  </c:pt>
                  <c:pt idx="5">
                    <c:v>BUS</c:v>
                  </c:pt>
                  <c:pt idx="9">
                    <c:v>ECOMET</c:v>
                  </c:pt>
                  <c:pt idx="19">
                    <c:v>G45 CAB</c:v>
                  </c:pt>
                  <c:pt idx="25">
                    <c:v>MBP COWL</c:v>
                  </c:pt>
                  <c:pt idx="37">
                    <c:v>N CABIN</c:v>
                  </c:pt>
                  <c:pt idx="53">
                    <c:v>PASS COWL</c:v>
                  </c:pt>
                  <c:pt idx="55">
                    <c:v>U CABIN</c:v>
                  </c:pt>
                </c:lvl>
              </c:multiLvlStrCache>
            </c:multiLvlStrRef>
          </c:cat>
          <c:val>
            <c:numRef>
              <c:f>WCPV!$F$2:$F$73</c:f>
              <c:numCache>
                <c:formatCode>General</c:formatCode>
                <c:ptCount val="72"/>
                <c:pt idx="0">
                  <c:v>0</c:v>
                </c:pt>
                <c:pt idx="1">
                  <c:v>0</c:v>
                </c:pt>
                <c:pt idx="2">
                  <c:v>0</c:v>
                </c:pt>
                <c:pt idx="3">
                  <c:v>0</c:v>
                </c:pt>
                <c:pt idx="4">
                  <c:v>0.1098315</c:v>
                </c:pt>
                <c:pt idx="5">
                  <c:v>0.18110319999999999</c:v>
                </c:pt>
                <c:pt idx="6">
                  <c:v>0</c:v>
                </c:pt>
                <c:pt idx="7">
                  <c:v>0.20932810000000002</c:v>
                </c:pt>
                <c:pt idx="8">
                  <c:v>0.26055070000000002</c:v>
                </c:pt>
                <c:pt idx="9">
                  <c:v>0.58005600000000002</c:v>
                </c:pt>
                <c:pt idx="10">
                  <c:v>0</c:v>
                </c:pt>
                <c:pt idx="11">
                  <c:v>0</c:v>
                </c:pt>
                <c:pt idx="12">
                  <c:v>0.17212520000000001</c:v>
                </c:pt>
                <c:pt idx="13">
                  <c:v>0.1777041</c:v>
                </c:pt>
                <c:pt idx="14">
                  <c:v>0</c:v>
                </c:pt>
                <c:pt idx="15">
                  <c:v>0</c:v>
                </c:pt>
                <c:pt idx="16">
                  <c:v>0</c:v>
                </c:pt>
                <c:pt idx="17">
                  <c:v>0</c:v>
                </c:pt>
                <c:pt idx="18">
                  <c:v>0</c:v>
                </c:pt>
                <c:pt idx="19">
                  <c:v>105.795903</c:v>
                </c:pt>
                <c:pt idx="20">
                  <c:v>55.130994899999997</c:v>
                </c:pt>
                <c:pt idx="21">
                  <c:v>26.919086099999994</c:v>
                </c:pt>
                <c:pt idx="22">
                  <c:v>5.6635577999999995</c:v>
                </c:pt>
                <c:pt idx="23">
                  <c:v>9.0551599999999996E-2</c:v>
                </c:pt>
                <c:pt idx="24">
                  <c:v>0</c:v>
                </c:pt>
                <c:pt idx="25">
                  <c:v>58.79836760000002</c:v>
                </c:pt>
                <c:pt idx="26">
                  <c:v>122.27072249999995</c:v>
                </c:pt>
                <c:pt idx="27">
                  <c:v>0.72641240000000007</c:v>
                </c:pt>
                <c:pt idx="28">
                  <c:v>0.71168339999999997</c:v>
                </c:pt>
                <c:pt idx="29">
                  <c:v>0.51700659999999998</c:v>
                </c:pt>
                <c:pt idx="30">
                  <c:v>1.1761731</c:v>
                </c:pt>
                <c:pt idx="31">
                  <c:v>9.0551599999999996E-2</c:v>
                </c:pt>
                <c:pt idx="32">
                  <c:v>0</c:v>
                </c:pt>
                <c:pt idx="33">
                  <c:v>2.5421364</c:v>
                </c:pt>
                <c:pt idx="34">
                  <c:v>8.6277000000000006E-2</c:v>
                </c:pt>
                <c:pt idx="35">
                  <c:v>2.7379905</c:v>
                </c:pt>
                <c:pt idx="36">
                  <c:v>0</c:v>
                </c:pt>
                <c:pt idx="37">
                  <c:v>44.205496700000012</c:v>
                </c:pt>
                <c:pt idx="38">
                  <c:v>0.32043849999999996</c:v>
                </c:pt>
                <c:pt idx="39">
                  <c:v>38.052114599999996</c:v>
                </c:pt>
                <c:pt idx="40">
                  <c:v>54.513536900000005</c:v>
                </c:pt>
                <c:pt idx="41">
                  <c:v>0.39384829999999998</c:v>
                </c:pt>
                <c:pt idx="42">
                  <c:v>0</c:v>
                </c:pt>
                <c:pt idx="43">
                  <c:v>0</c:v>
                </c:pt>
                <c:pt idx="44">
                  <c:v>0</c:v>
                </c:pt>
                <c:pt idx="45">
                  <c:v>0</c:v>
                </c:pt>
                <c:pt idx="46">
                  <c:v>0</c:v>
                </c:pt>
                <c:pt idx="47">
                  <c:v>0</c:v>
                </c:pt>
                <c:pt idx="48">
                  <c:v>4.234675300000001</c:v>
                </c:pt>
                <c:pt idx="49">
                  <c:v>2.9839706000000001</c:v>
                </c:pt>
                <c:pt idx="50">
                  <c:v>0</c:v>
                </c:pt>
                <c:pt idx="51">
                  <c:v>0</c:v>
                </c:pt>
                <c:pt idx="52">
                  <c:v>0.81653770000000003</c:v>
                </c:pt>
                <c:pt idx="53">
                  <c:v>9.0551599999999996E-2</c:v>
                </c:pt>
                <c:pt idx="54">
                  <c:v>0</c:v>
                </c:pt>
                <c:pt idx="55">
                  <c:v>212.82044660000003</c:v>
                </c:pt>
                <c:pt idx="56">
                  <c:v>159.50668110000004</c:v>
                </c:pt>
                <c:pt idx="57">
                  <c:v>115.55460119999989</c:v>
                </c:pt>
                <c:pt idx="58">
                  <c:v>105.75852759999999</c:v>
                </c:pt>
                <c:pt idx="59">
                  <c:v>1.1355390999999999</c:v>
                </c:pt>
                <c:pt idx="60">
                  <c:v>1.5462787999999998</c:v>
                </c:pt>
                <c:pt idx="61">
                  <c:v>40.890304600000007</c:v>
                </c:pt>
                <c:pt idx="62">
                  <c:v>29.696548200000006</c:v>
                </c:pt>
                <c:pt idx="63">
                  <c:v>12.931729199999999</c:v>
                </c:pt>
                <c:pt idx="64">
                  <c:v>0</c:v>
                </c:pt>
                <c:pt idx="65">
                  <c:v>4.1792204000000002</c:v>
                </c:pt>
                <c:pt idx="66">
                  <c:v>0</c:v>
                </c:pt>
                <c:pt idx="67">
                  <c:v>6.1957768000000009</c:v>
                </c:pt>
                <c:pt idx="68">
                  <c:v>4.6908997000000001</c:v>
                </c:pt>
                <c:pt idx="69">
                  <c:v>2.7459199999999999</c:v>
                </c:pt>
                <c:pt idx="70">
                  <c:v>0.41099999999999998</c:v>
                </c:pt>
                <c:pt idx="71">
                  <c:v>0.28117970000000003</c:v>
                </c:pt>
              </c:numCache>
            </c:numRef>
          </c:val>
          <c:extLst>
            <c:ext xmlns:c16="http://schemas.microsoft.com/office/drawing/2014/chart" uri="{C3380CC4-5D6E-409C-BE32-E72D297353CC}">
              <c16:uniqueId val="{00000005-808E-4337-9875-00CA69E9799E}"/>
            </c:ext>
          </c:extLst>
        </c:ser>
        <c:ser>
          <c:idx val="4"/>
          <c:order val="3"/>
          <c:tx>
            <c:strRef>
              <c:f>WCPV!$G$1</c:f>
              <c:strCache>
                <c:ptCount val="1"/>
                <c:pt idx="0">
                  <c:v>380 Luk</c:v>
                </c:pt>
              </c:strCache>
            </c:strRef>
          </c:tx>
          <c:spPr>
            <a:solidFill>
              <a:schemeClr val="accent2"/>
            </a:solidFill>
            <a:ln>
              <a:noFill/>
            </a:ln>
            <a:effectLst/>
          </c:spPr>
          <c:invertIfNegative val="0"/>
          <c:cat>
            <c:multiLvlStrRef>
              <c:f>WCPV!$A$2:$B$73</c:f>
              <c:multiLvlStrCache>
                <c:ptCount val="72"/>
                <c:lvl>
                  <c:pt idx="0">
                    <c:v>1215 H</c:v>
                  </c:pt>
                  <c:pt idx="1">
                    <c:v>1415 H</c:v>
                  </c:pt>
                  <c:pt idx="2">
                    <c:v>1115 H</c:v>
                  </c:pt>
                  <c:pt idx="3">
                    <c:v>1115 T</c:v>
                  </c:pt>
                  <c:pt idx="4">
                    <c:v>1920 H</c:v>
                  </c:pt>
                  <c:pt idx="5">
                    <c:v>VIKING</c:v>
                  </c:pt>
                  <c:pt idx="6">
                    <c:v>LYNX SMART</c:v>
                  </c:pt>
                  <c:pt idx="7">
                    <c:v>LYNX STRONG</c:v>
                  </c:pt>
                  <c:pt idx="8">
                    <c:v>12M</c:v>
                  </c:pt>
                  <c:pt idx="9">
                    <c:v>1615 H</c:v>
                  </c:pt>
                  <c:pt idx="10">
                    <c:v>1315 H</c:v>
                  </c:pt>
                  <c:pt idx="11">
                    <c:v>1415 H</c:v>
                  </c:pt>
                  <c:pt idx="12">
                    <c:v>1415 T</c:v>
                  </c:pt>
                  <c:pt idx="13">
                    <c:v>1215 H</c:v>
                  </c:pt>
                  <c:pt idx="14">
                    <c:v>1012 T</c:v>
                  </c:pt>
                  <c:pt idx="15">
                    <c:v>1315 T</c:v>
                  </c:pt>
                  <c:pt idx="16">
                    <c:v>1115 H</c:v>
                  </c:pt>
                  <c:pt idx="17">
                    <c:v>1815 H</c:v>
                  </c:pt>
                  <c:pt idx="18">
                    <c:v>1115 T</c:v>
                  </c:pt>
                  <c:pt idx="19">
                    <c:v>2820 T</c:v>
                  </c:pt>
                  <c:pt idx="20">
                    <c:v>3520 T TS</c:v>
                  </c:pt>
                  <c:pt idx="21">
                    <c:v>1920 T</c:v>
                  </c:pt>
                  <c:pt idx="22">
                    <c:v>3520 T LA</c:v>
                  </c:pt>
                  <c:pt idx="23">
                    <c:v>4020 TT</c:v>
                  </c:pt>
                  <c:pt idx="24">
                    <c:v>2820 H</c:v>
                  </c:pt>
                  <c:pt idx="25">
                    <c:v>4220 H LA</c:v>
                  </c:pt>
                  <c:pt idx="26">
                    <c:v>4825 H DTLA</c:v>
                  </c:pt>
                  <c:pt idx="27">
                    <c:v>3520 H TS</c:v>
                  </c:pt>
                  <c:pt idx="28">
                    <c:v>2820 H</c:v>
                  </c:pt>
                  <c:pt idx="29">
                    <c:v>1920 H</c:v>
                  </c:pt>
                  <c:pt idx="30">
                    <c:v>3520 H LA</c:v>
                  </c:pt>
                  <c:pt idx="31">
                    <c:v>4620 TT</c:v>
                  </c:pt>
                  <c:pt idx="32">
                    <c:v>4020 TT</c:v>
                  </c:pt>
                  <c:pt idx="33">
                    <c:v>1920 T</c:v>
                  </c:pt>
                  <c:pt idx="34">
                    <c:v>4120 H DTLA</c:v>
                  </c:pt>
                  <c:pt idx="35">
                    <c:v>2820 6X4 H</c:v>
                  </c:pt>
                  <c:pt idx="36">
                    <c:v>3120 H DTLA</c:v>
                  </c:pt>
                  <c:pt idx="37">
                    <c:v>4825 10X4T DTLA</c:v>
                  </c:pt>
                  <c:pt idx="38">
                    <c:v>5525 6X4 TT</c:v>
                  </c:pt>
                  <c:pt idx="39">
                    <c:v>3525 T TS</c:v>
                  </c:pt>
                  <c:pt idx="40">
                    <c:v>2825 T</c:v>
                  </c:pt>
                  <c:pt idx="41">
                    <c:v>4825 10X2 H DTLA</c:v>
                  </c:pt>
                  <c:pt idx="42">
                    <c:v>5525 4X2 TT</c:v>
                  </c:pt>
                  <c:pt idx="43">
                    <c:v>5425 TT</c:v>
                  </c:pt>
                  <c:pt idx="44">
                    <c:v>4825 10X2T DTLA</c:v>
                  </c:pt>
                  <c:pt idx="45">
                    <c:v>3532 T</c:v>
                  </c:pt>
                  <c:pt idx="46">
                    <c:v>4825 10X4 H DTLA</c:v>
                  </c:pt>
                  <c:pt idx="47">
                    <c:v>2825 6X4 H</c:v>
                  </c:pt>
                  <c:pt idx="48">
                    <c:v>2820 T</c:v>
                  </c:pt>
                  <c:pt idx="49">
                    <c:v>1920 T</c:v>
                  </c:pt>
                  <c:pt idx="50">
                    <c:v>2832 T</c:v>
                  </c:pt>
                  <c:pt idx="51">
                    <c:v>4120 H DTLA</c:v>
                  </c:pt>
                  <c:pt idx="52">
                    <c:v>4220 H LA</c:v>
                  </c:pt>
                  <c:pt idx="53">
                    <c:v>1920 H</c:v>
                  </c:pt>
                  <c:pt idx="54">
                    <c:v>1916 H</c:v>
                  </c:pt>
                  <c:pt idx="55">
                    <c:v>2820 T</c:v>
                  </c:pt>
                  <c:pt idx="56">
                    <c:v>3520 T TS</c:v>
                  </c:pt>
                  <c:pt idx="57">
                    <c:v>2825 T</c:v>
                  </c:pt>
                  <c:pt idx="58">
                    <c:v>2820 RMC</c:v>
                  </c:pt>
                  <c:pt idx="59">
                    <c:v>3525 T TS</c:v>
                  </c:pt>
                  <c:pt idx="60">
                    <c:v>4620 TT</c:v>
                  </c:pt>
                  <c:pt idx="61">
                    <c:v>5525 6X4 TT</c:v>
                  </c:pt>
                  <c:pt idx="62">
                    <c:v>5525 4X2 TT</c:v>
                  </c:pt>
                  <c:pt idx="63">
                    <c:v>4220 10X4T LA</c:v>
                  </c:pt>
                  <c:pt idx="64">
                    <c:v>1920 H</c:v>
                  </c:pt>
                  <c:pt idx="65">
                    <c:v>4220 H LA</c:v>
                  </c:pt>
                  <c:pt idx="66">
                    <c:v>4020 TT</c:v>
                  </c:pt>
                  <c:pt idx="67">
                    <c:v>4220 T LA</c:v>
                  </c:pt>
                  <c:pt idx="68">
                    <c:v>3520 T LA</c:v>
                  </c:pt>
                  <c:pt idx="69">
                    <c:v>1920 T</c:v>
                  </c:pt>
                  <c:pt idx="70">
                    <c:v>3520 H LA</c:v>
                  </c:pt>
                  <c:pt idx="71">
                    <c:v>2820 H</c:v>
                  </c:pt>
                </c:lvl>
                <c:lvl>
                  <c:pt idx="0">
                    <c:v>BOSS</c:v>
                  </c:pt>
                  <c:pt idx="5">
                    <c:v>BUS</c:v>
                  </c:pt>
                  <c:pt idx="9">
                    <c:v>ECOMET</c:v>
                  </c:pt>
                  <c:pt idx="19">
                    <c:v>G45 CAB</c:v>
                  </c:pt>
                  <c:pt idx="25">
                    <c:v>MBP COWL</c:v>
                  </c:pt>
                  <c:pt idx="37">
                    <c:v>N CABIN</c:v>
                  </c:pt>
                  <c:pt idx="53">
                    <c:v>PASS COWL</c:v>
                  </c:pt>
                  <c:pt idx="55">
                    <c:v>U CABIN</c:v>
                  </c:pt>
                </c:lvl>
              </c:multiLvlStrCache>
            </c:multiLvlStrRef>
          </c:cat>
          <c:val>
            <c:numRef>
              <c:f>WCPV!$G$2:$G$73</c:f>
              <c:numCache>
                <c:formatCode>General</c:formatCode>
                <c:ptCount val="72"/>
                <c:pt idx="4">
                  <c:v>0.45274610000000004</c:v>
                </c:pt>
                <c:pt idx="5">
                  <c:v>3.0774402999999992</c:v>
                </c:pt>
                <c:pt idx="8">
                  <c:v>2.1806639999999997</c:v>
                </c:pt>
                <c:pt idx="21">
                  <c:v>6.557607599999999</c:v>
                </c:pt>
                <c:pt idx="23">
                  <c:v>1.8258574000000001</c:v>
                </c:pt>
                <c:pt idx="24">
                  <c:v>0.46346019999999999</c:v>
                </c:pt>
                <c:pt idx="25">
                  <c:v>195.62474969999968</c:v>
                </c:pt>
                <c:pt idx="27">
                  <c:v>37.110470799999987</c:v>
                </c:pt>
                <c:pt idx="28">
                  <c:v>30.196037</c:v>
                </c:pt>
                <c:pt idx="29">
                  <c:v>21.2206413</c:v>
                </c:pt>
                <c:pt idx="30">
                  <c:v>13.539890900000003</c:v>
                </c:pt>
                <c:pt idx="31">
                  <c:v>12.698618699999997</c:v>
                </c:pt>
                <c:pt idx="32">
                  <c:v>5.4522210999999983</c:v>
                </c:pt>
                <c:pt idx="33">
                  <c:v>1.1218231000000001</c:v>
                </c:pt>
                <c:pt idx="34">
                  <c:v>3.2528662999999995</c:v>
                </c:pt>
                <c:pt idx="35">
                  <c:v>0.166243</c:v>
                </c:pt>
                <c:pt idx="36">
                  <c:v>2.3051731000000002</c:v>
                </c:pt>
                <c:pt idx="37">
                  <c:v>0.1384889</c:v>
                </c:pt>
                <c:pt idx="38">
                  <c:v>0.20823080000000002</c:v>
                </c:pt>
                <c:pt idx="40">
                  <c:v>0.7041248</c:v>
                </c:pt>
                <c:pt idx="41">
                  <c:v>9.871110000000001E-2</c:v>
                </c:pt>
                <c:pt idx="42">
                  <c:v>0.29953370000000001</c:v>
                </c:pt>
                <c:pt idx="49">
                  <c:v>0.23256379999999999</c:v>
                </c:pt>
                <c:pt idx="51">
                  <c:v>1.2912156999999997</c:v>
                </c:pt>
                <c:pt idx="52">
                  <c:v>0.3642628</c:v>
                </c:pt>
                <c:pt idx="53">
                  <c:v>23.438836299999998</c:v>
                </c:pt>
                <c:pt idx="55">
                  <c:v>0.15738569999999999</c:v>
                </c:pt>
                <c:pt idx="57">
                  <c:v>0.57604750000000005</c:v>
                </c:pt>
                <c:pt idx="58">
                  <c:v>2.6065236999999999</c:v>
                </c:pt>
                <c:pt idx="60">
                  <c:v>48.6290482</c:v>
                </c:pt>
                <c:pt idx="63">
                  <c:v>0.51983440000000003</c:v>
                </c:pt>
                <c:pt idx="64">
                  <c:v>8.8885893000000014</c:v>
                </c:pt>
                <c:pt idx="65">
                  <c:v>4.5823415000000001</c:v>
                </c:pt>
                <c:pt idx="66">
                  <c:v>6.5230414999999997</c:v>
                </c:pt>
                <c:pt idx="69">
                  <c:v>0.70450550000000001</c:v>
                </c:pt>
                <c:pt idx="70">
                  <c:v>2.6811702999999993</c:v>
                </c:pt>
                <c:pt idx="71">
                  <c:v>2.6044969999999998</c:v>
                </c:pt>
              </c:numCache>
            </c:numRef>
          </c:val>
          <c:extLst>
            <c:ext xmlns:c16="http://schemas.microsoft.com/office/drawing/2014/chart" uri="{C3380CC4-5D6E-409C-BE32-E72D297353CC}">
              <c16:uniqueId val="{00000006-808E-4337-9875-00CA69E9799E}"/>
            </c:ext>
          </c:extLst>
        </c:ser>
        <c:dLbls>
          <c:showLegendKey val="0"/>
          <c:showVal val="0"/>
          <c:showCatName val="0"/>
          <c:showSerName val="0"/>
          <c:showPercent val="0"/>
          <c:showBubbleSize val="0"/>
        </c:dLbls>
        <c:gapWidth val="150"/>
        <c:overlap val="100"/>
        <c:axId val="490390479"/>
        <c:axId val="490391311"/>
      </c:barChart>
      <c:barChart>
        <c:barDir val="col"/>
        <c:grouping val="stacked"/>
        <c:varyColors val="0"/>
        <c:ser>
          <c:idx val="6"/>
          <c:order val="5"/>
          <c:tx>
            <c:strRef>
              <c:f>WCPV!$H$1</c:f>
              <c:strCache>
                <c:ptCount val="1"/>
                <c:pt idx="0">
                  <c:v>380 Valeo</c:v>
                </c:pt>
              </c:strCache>
            </c:strRef>
          </c:tx>
          <c:spPr>
            <a:solidFill>
              <a:schemeClr val="accent6"/>
            </a:solidFill>
            <a:ln>
              <a:noFill/>
            </a:ln>
            <a:effectLst/>
          </c:spPr>
          <c:invertIfNegative val="0"/>
          <c:cat>
            <c:multiLvlStrRef>
              <c:f>WCPV!$A$2:$B$73</c:f>
              <c:multiLvlStrCache>
                <c:ptCount val="72"/>
                <c:lvl>
                  <c:pt idx="0">
                    <c:v>1215 H</c:v>
                  </c:pt>
                  <c:pt idx="1">
                    <c:v>1415 H</c:v>
                  </c:pt>
                  <c:pt idx="2">
                    <c:v>1115 H</c:v>
                  </c:pt>
                  <c:pt idx="3">
                    <c:v>1115 T</c:v>
                  </c:pt>
                  <c:pt idx="4">
                    <c:v>1920 H</c:v>
                  </c:pt>
                  <c:pt idx="5">
                    <c:v>VIKING</c:v>
                  </c:pt>
                  <c:pt idx="6">
                    <c:v>LYNX SMART</c:v>
                  </c:pt>
                  <c:pt idx="7">
                    <c:v>LYNX STRONG</c:v>
                  </c:pt>
                  <c:pt idx="8">
                    <c:v>12M</c:v>
                  </c:pt>
                  <c:pt idx="9">
                    <c:v>1615 H</c:v>
                  </c:pt>
                  <c:pt idx="10">
                    <c:v>1315 H</c:v>
                  </c:pt>
                  <c:pt idx="11">
                    <c:v>1415 H</c:v>
                  </c:pt>
                  <c:pt idx="12">
                    <c:v>1415 T</c:v>
                  </c:pt>
                  <c:pt idx="13">
                    <c:v>1215 H</c:v>
                  </c:pt>
                  <c:pt idx="14">
                    <c:v>1012 T</c:v>
                  </c:pt>
                  <c:pt idx="15">
                    <c:v>1315 T</c:v>
                  </c:pt>
                  <c:pt idx="16">
                    <c:v>1115 H</c:v>
                  </c:pt>
                  <c:pt idx="17">
                    <c:v>1815 H</c:v>
                  </c:pt>
                  <c:pt idx="18">
                    <c:v>1115 T</c:v>
                  </c:pt>
                  <c:pt idx="19">
                    <c:v>2820 T</c:v>
                  </c:pt>
                  <c:pt idx="20">
                    <c:v>3520 T TS</c:v>
                  </c:pt>
                  <c:pt idx="21">
                    <c:v>1920 T</c:v>
                  </c:pt>
                  <c:pt idx="22">
                    <c:v>3520 T LA</c:v>
                  </c:pt>
                  <c:pt idx="23">
                    <c:v>4020 TT</c:v>
                  </c:pt>
                  <c:pt idx="24">
                    <c:v>2820 H</c:v>
                  </c:pt>
                  <c:pt idx="25">
                    <c:v>4220 H LA</c:v>
                  </c:pt>
                  <c:pt idx="26">
                    <c:v>4825 H DTLA</c:v>
                  </c:pt>
                  <c:pt idx="27">
                    <c:v>3520 H TS</c:v>
                  </c:pt>
                  <c:pt idx="28">
                    <c:v>2820 H</c:v>
                  </c:pt>
                  <c:pt idx="29">
                    <c:v>1920 H</c:v>
                  </c:pt>
                  <c:pt idx="30">
                    <c:v>3520 H LA</c:v>
                  </c:pt>
                  <c:pt idx="31">
                    <c:v>4620 TT</c:v>
                  </c:pt>
                  <c:pt idx="32">
                    <c:v>4020 TT</c:v>
                  </c:pt>
                  <c:pt idx="33">
                    <c:v>1920 T</c:v>
                  </c:pt>
                  <c:pt idx="34">
                    <c:v>4120 H DTLA</c:v>
                  </c:pt>
                  <c:pt idx="35">
                    <c:v>2820 6X4 H</c:v>
                  </c:pt>
                  <c:pt idx="36">
                    <c:v>3120 H DTLA</c:v>
                  </c:pt>
                  <c:pt idx="37">
                    <c:v>4825 10X4T DTLA</c:v>
                  </c:pt>
                  <c:pt idx="38">
                    <c:v>5525 6X4 TT</c:v>
                  </c:pt>
                  <c:pt idx="39">
                    <c:v>3525 T TS</c:v>
                  </c:pt>
                  <c:pt idx="40">
                    <c:v>2825 T</c:v>
                  </c:pt>
                  <c:pt idx="41">
                    <c:v>4825 10X2 H DTLA</c:v>
                  </c:pt>
                  <c:pt idx="42">
                    <c:v>5525 4X2 TT</c:v>
                  </c:pt>
                  <c:pt idx="43">
                    <c:v>5425 TT</c:v>
                  </c:pt>
                  <c:pt idx="44">
                    <c:v>4825 10X2T DTLA</c:v>
                  </c:pt>
                  <c:pt idx="45">
                    <c:v>3532 T</c:v>
                  </c:pt>
                  <c:pt idx="46">
                    <c:v>4825 10X4 H DTLA</c:v>
                  </c:pt>
                  <c:pt idx="47">
                    <c:v>2825 6X4 H</c:v>
                  </c:pt>
                  <c:pt idx="48">
                    <c:v>2820 T</c:v>
                  </c:pt>
                  <c:pt idx="49">
                    <c:v>1920 T</c:v>
                  </c:pt>
                  <c:pt idx="50">
                    <c:v>2832 T</c:v>
                  </c:pt>
                  <c:pt idx="51">
                    <c:v>4120 H DTLA</c:v>
                  </c:pt>
                  <c:pt idx="52">
                    <c:v>4220 H LA</c:v>
                  </c:pt>
                  <c:pt idx="53">
                    <c:v>1920 H</c:v>
                  </c:pt>
                  <c:pt idx="54">
                    <c:v>1916 H</c:v>
                  </c:pt>
                  <c:pt idx="55">
                    <c:v>2820 T</c:v>
                  </c:pt>
                  <c:pt idx="56">
                    <c:v>3520 T TS</c:v>
                  </c:pt>
                  <c:pt idx="57">
                    <c:v>2825 T</c:v>
                  </c:pt>
                  <c:pt idx="58">
                    <c:v>2820 RMC</c:v>
                  </c:pt>
                  <c:pt idx="59">
                    <c:v>3525 T TS</c:v>
                  </c:pt>
                  <c:pt idx="60">
                    <c:v>4620 TT</c:v>
                  </c:pt>
                  <c:pt idx="61">
                    <c:v>5525 6X4 TT</c:v>
                  </c:pt>
                  <c:pt idx="62">
                    <c:v>5525 4X2 TT</c:v>
                  </c:pt>
                  <c:pt idx="63">
                    <c:v>4220 10X4T LA</c:v>
                  </c:pt>
                  <c:pt idx="64">
                    <c:v>1920 H</c:v>
                  </c:pt>
                  <c:pt idx="65">
                    <c:v>4220 H LA</c:v>
                  </c:pt>
                  <c:pt idx="66">
                    <c:v>4020 TT</c:v>
                  </c:pt>
                  <c:pt idx="67">
                    <c:v>4220 T LA</c:v>
                  </c:pt>
                  <c:pt idx="68">
                    <c:v>3520 T LA</c:v>
                  </c:pt>
                  <c:pt idx="69">
                    <c:v>1920 T</c:v>
                  </c:pt>
                  <c:pt idx="70">
                    <c:v>3520 H LA</c:v>
                  </c:pt>
                  <c:pt idx="71">
                    <c:v>2820 H</c:v>
                  </c:pt>
                </c:lvl>
                <c:lvl>
                  <c:pt idx="0">
                    <c:v>BOSS</c:v>
                  </c:pt>
                  <c:pt idx="5">
                    <c:v>BUS</c:v>
                  </c:pt>
                  <c:pt idx="9">
                    <c:v>ECOMET</c:v>
                  </c:pt>
                  <c:pt idx="19">
                    <c:v>G45 CAB</c:v>
                  </c:pt>
                  <c:pt idx="25">
                    <c:v>MBP COWL</c:v>
                  </c:pt>
                  <c:pt idx="37">
                    <c:v>N CABIN</c:v>
                  </c:pt>
                  <c:pt idx="53">
                    <c:v>PASS COWL</c:v>
                  </c:pt>
                  <c:pt idx="55">
                    <c:v>U CABIN</c:v>
                  </c:pt>
                </c:lvl>
              </c:multiLvlStrCache>
            </c:multiLvlStrRef>
          </c:cat>
          <c:val>
            <c:numRef>
              <c:f>WCPV!$H$2:$H$73</c:f>
              <c:numCache>
                <c:formatCode>General</c:formatCode>
                <c:ptCount val="72"/>
                <c:pt idx="4">
                  <c:v>1.936132</c:v>
                </c:pt>
                <c:pt idx="5">
                  <c:v>21.245328299999997</c:v>
                </c:pt>
                <c:pt idx="8">
                  <c:v>2.089607</c:v>
                </c:pt>
                <c:pt idx="28">
                  <c:v>5.1034225999999991</c:v>
                </c:pt>
                <c:pt idx="29">
                  <c:v>5.1283707999999972</c:v>
                </c:pt>
                <c:pt idx="53">
                  <c:v>1.1763466</c:v>
                </c:pt>
              </c:numCache>
            </c:numRef>
          </c:val>
          <c:extLst>
            <c:ext xmlns:c16="http://schemas.microsoft.com/office/drawing/2014/chart" uri="{C3380CC4-5D6E-409C-BE32-E72D297353CC}">
              <c16:uniqueId val="{00000000-808E-4337-9875-00CA69E9799E}"/>
            </c:ext>
          </c:extLst>
        </c:ser>
        <c:dLbls>
          <c:showLegendKey val="0"/>
          <c:showVal val="0"/>
          <c:showCatName val="0"/>
          <c:showSerName val="0"/>
          <c:showPercent val="0"/>
          <c:showBubbleSize val="0"/>
        </c:dLbls>
        <c:gapWidth val="150"/>
        <c:overlap val="100"/>
        <c:axId val="490390479"/>
        <c:axId val="490391311"/>
      </c:barChart>
      <c:barChart>
        <c:barDir val="col"/>
        <c:grouping val="stacked"/>
        <c:varyColors val="0"/>
        <c:ser>
          <c:idx val="7"/>
          <c:order val="4"/>
          <c:tx>
            <c:strRef>
              <c:f>WCPV!$I$1</c:f>
              <c:strCache>
                <c:ptCount val="1"/>
                <c:pt idx="0">
                  <c:v>430 Luk</c:v>
                </c:pt>
              </c:strCache>
            </c:strRef>
          </c:tx>
          <c:spPr>
            <a:solidFill>
              <a:schemeClr val="accent5">
                <a:lumMod val="50000"/>
              </a:schemeClr>
            </a:solidFill>
            <a:ln>
              <a:noFill/>
            </a:ln>
            <a:effectLst/>
          </c:spPr>
          <c:invertIfNegative val="0"/>
          <c:cat>
            <c:multiLvlStrRef>
              <c:f>WCPV!$A$2:$B$73</c:f>
              <c:multiLvlStrCache>
                <c:ptCount val="72"/>
                <c:lvl>
                  <c:pt idx="0">
                    <c:v>1215 H</c:v>
                  </c:pt>
                  <c:pt idx="1">
                    <c:v>1415 H</c:v>
                  </c:pt>
                  <c:pt idx="2">
                    <c:v>1115 H</c:v>
                  </c:pt>
                  <c:pt idx="3">
                    <c:v>1115 T</c:v>
                  </c:pt>
                  <c:pt idx="4">
                    <c:v>1920 H</c:v>
                  </c:pt>
                  <c:pt idx="5">
                    <c:v>VIKING</c:v>
                  </c:pt>
                  <c:pt idx="6">
                    <c:v>LYNX SMART</c:v>
                  </c:pt>
                  <c:pt idx="7">
                    <c:v>LYNX STRONG</c:v>
                  </c:pt>
                  <c:pt idx="8">
                    <c:v>12M</c:v>
                  </c:pt>
                  <c:pt idx="9">
                    <c:v>1615 H</c:v>
                  </c:pt>
                  <c:pt idx="10">
                    <c:v>1315 H</c:v>
                  </c:pt>
                  <c:pt idx="11">
                    <c:v>1415 H</c:v>
                  </c:pt>
                  <c:pt idx="12">
                    <c:v>1415 T</c:v>
                  </c:pt>
                  <c:pt idx="13">
                    <c:v>1215 H</c:v>
                  </c:pt>
                  <c:pt idx="14">
                    <c:v>1012 T</c:v>
                  </c:pt>
                  <c:pt idx="15">
                    <c:v>1315 T</c:v>
                  </c:pt>
                  <c:pt idx="16">
                    <c:v>1115 H</c:v>
                  </c:pt>
                  <c:pt idx="17">
                    <c:v>1815 H</c:v>
                  </c:pt>
                  <c:pt idx="18">
                    <c:v>1115 T</c:v>
                  </c:pt>
                  <c:pt idx="19">
                    <c:v>2820 T</c:v>
                  </c:pt>
                  <c:pt idx="20">
                    <c:v>3520 T TS</c:v>
                  </c:pt>
                  <c:pt idx="21">
                    <c:v>1920 T</c:v>
                  </c:pt>
                  <c:pt idx="22">
                    <c:v>3520 T LA</c:v>
                  </c:pt>
                  <c:pt idx="23">
                    <c:v>4020 TT</c:v>
                  </c:pt>
                  <c:pt idx="24">
                    <c:v>2820 H</c:v>
                  </c:pt>
                  <c:pt idx="25">
                    <c:v>4220 H LA</c:v>
                  </c:pt>
                  <c:pt idx="26">
                    <c:v>4825 H DTLA</c:v>
                  </c:pt>
                  <c:pt idx="27">
                    <c:v>3520 H TS</c:v>
                  </c:pt>
                  <c:pt idx="28">
                    <c:v>2820 H</c:v>
                  </c:pt>
                  <c:pt idx="29">
                    <c:v>1920 H</c:v>
                  </c:pt>
                  <c:pt idx="30">
                    <c:v>3520 H LA</c:v>
                  </c:pt>
                  <c:pt idx="31">
                    <c:v>4620 TT</c:v>
                  </c:pt>
                  <c:pt idx="32">
                    <c:v>4020 TT</c:v>
                  </c:pt>
                  <c:pt idx="33">
                    <c:v>1920 T</c:v>
                  </c:pt>
                  <c:pt idx="34">
                    <c:v>4120 H DTLA</c:v>
                  </c:pt>
                  <c:pt idx="35">
                    <c:v>2820 6X4 H</c:v>
                  </c:pt>
                  <c:pt idx="36">
                    <c:v>3120 H DTLA</c:v>
                  </c:pt>
                  <c:pt idx="37">
                    <c:v>4825 10X4T DTLA</c:v>
                  </c:pt>
                  <c:pt idx="38">
                    <c:v>5525 6X4 TT</c:v>
                  </c:pt>
                  <c:pt idx="39">
                    <c:v>3525 T TS</c:v>
                  </c:pt>
                  <c:pt idx="40">
                    <c:v>2825 T</c:v>
                  </c:pt>
                  <c:pt idx="41">
                    <c:v>4825 10X2 H DTLA</c:v>
                  </c:pt>
                  <c:pt idx="42">
                    <c:v>5525 4X2 TT</c:v>
                  </c:pt>
                  <c:pt idx="43">
                    <c:v>5425 TT</c:v>
                  </c:pt>
                  <c:pt idx="44">
                    <c:v>4825 10X2T DTLA</c:v>
                  </c:pt>
                  <c:pt idx="45">
                    <c:v>3532 T</c:v>
                  </c:pt>
                  <c:pt idx="46">
                    <c:v>4825 10X4 H DTLA</c:v>
                  </c:pt>
                  <c:pt idx="47">
                    <c:v>2825 6X4 H</c:v>
                  </c:pt>
                  <c:pt idx="48">
                    <c:v>2820 T</c:v>
                  </c:pt>
                  <c:pt idx="49">
                    <c:v>1920 T</c:v>
                  </c:pt>
                  <c:pt idx="50">
                    <c:v>2832 T</c:v>
                  </c:pt>
                  <c:pt idx="51">
                    <c:v>4120 H DTLA</c:v>
                  </c:pt>
                  <c:pt idx="52">
                    <c:v>4220 H LA</c:v>
                  </c:pt>
                  <c:pt idx="53">
                    <c:v>1920 H</c:v>
                  </c:pt>
                  <c:pt idx="54">
                    <c:v>1916 H</c:v>
                  </c:pt>
                  <c:pt idx="55">
                    <c:v>2820 T</c:v>
                  </c:pt>
                  <c:pt idx="56">
                    <c:v>3520 T TS</c:v>
                  </c:pt>
                  <c:pt idx="57">
                    <c:v>2825 T</c:v>
                  </c:pt>
                  <c:pt idx="58">
                    <c:v>2820 RMC</c:v>
                  </c:pt>
                  <c:pt idx="59">
                    <c:v>3525 T TS</c:v>
                  </c:pt>
                  <c:pt idx="60">
                    <c:v>4620 TT</c:v>
                  </c:pt>
                  <c:pt idx="61">
                    <c:v>5525 6X4 TT</c:v>
                  </c:pt>
                  <c:pt idx="62">
                    <c:v>5525 4X2 TT</c:v>
                  </c:pt>
                  <c:pt idx="63">
                    <c:v>4220 10X4T LA</c:v>
                  </c:pt>
                  <c:pt idx="64">
                    <c:v>1920 H</c:v>
                  </c:pt>
                  <c:pt idx="65">
                    <c:v>4220 H LA</c:v>
                  </c:pt>
                  <c:pt idx="66">
                    <c:v>4020 TT</c:v>
                  </c:pt>
                  <c:pt idx="67">
                    <c:v>4220 T LA</c:v>
                  </c:pt>
                  <c:pt idx="68">
                    <c:v>3520 T LA</c:v>
                  </c:pt>
                  <c:pt idx="69">
                    <c:v>1920 T</c:v>
                  </c:pt>
                  <c:pt idx="70">
                    <c:v>3520 H LA</c:v>
                  </c:pt>
                  <c:pt idx="71">
                    <c:v>2820 H</c:v>
                  </c:pt>
                </c:lvl>
                <c:lvl>
                  <c:pt idx="0">
                    <c:v>BOSS</c:v>
                  </c:pt>
                  <c:pt idx="5">
                    <c:v>BUS</c:v>
                  </c:pt>
                  <c:pt idx="9">
                    <c:v>ECOMET</c:v>
                  </c:pt>
                  <c:pt idx="19">
                    <c:v>G45 CAB</c:v>
                  </c:pt>
                  <c:pt idx="25">
                    <c:v>MBP COWL</c:v>
                  </c:pt>
                  <c:pt idx="37">
                    <c:v>N CABIN</c:v>
                  </c:pt>
                  <c:pt idx="53">
                    <c:v>PASS COWL</c:v>
                  </c:pt>
                  <c:pt idx="55">
                    <c:v>U CABIN</c:v>
                  </c:pt>
                </c:lvl>
              </c:multiLvlStrCache>
            </c:multiLvlStrRef>
          </c:cat>
          <c:val>
            <c:numRef>
              <c:f>WCPV!$I$2:$I$73</c:f>
              <c:numCache>
                <c:formatCode>General</c:formatCode>
                <c:ptCount val="72"/>
                <c:pt idx="45">
                  <c:v>9.6396709999999981</c:v>
                </c:pt>
                <c:pt idx="50">
                  <c:v>1.7816113999999998</c:v>
                </c:pt>
              </c:numCache>
            </c:numRef>
          </c:val>
          <c:extLst>
            <c:ext xmlns:c16="http://schemas.microsoft.com/office/drawing/2014/chart" uri="{C3380CC4-5D6E-409C-BE32-E72D297353CC}">
              <c16:uniqueId val="{00000007-808E-4337-9875-00CA69E9799E}"/>
            </c:ext>
          </c:extLst>
        </c:ser>
        <c:dLbls>
          <c:showLegendKey val="0"/>
          <c:showVal val="0"/>
          <c:showCatName val="0"/>
          <c:showSerName val="0"/>
          <c:showPercent val="0"/>
          <c:showBubbleSize val="0"/>
        </c:dLbls>
        <c:gapWidth val="150"/>
        <c:overlap val="100"/>
        <c:axId val="1725358240"/>
        <c:axId val="1725361152"/>
      </c:barChart>
      <c:lineChart>
        <c:grouping val="standard"/>
        <c:varyColors val="0"/>
        <c:ser>
          <c:idx val="8"/>
          <c:order val="6"/>
          <c:tx>
            <c:strRef>
              <c:f>WCPV!$J$1</c:f>
              <c:strCache>
                <c:ptCount val="1"/>
                <c:pt idx="0">
                  <c:v>6MIS WCPV</c:v>
                </c:pt>
              </c:strCache>
            </c:strRef>
          </c:tx>
          <c:spPr>
            <a:ln w="25400" cap="rnd">
              <a:noFill/>
              <a:round/>
            </a:ln>
            <a:effectLst/>
          </c:spPr>
          <c:marker>
            <c:symbol val="circle"/>
            <c:size val="6"/>
            <c:spPr>
              <a:solidFill>
                <a:schemeClr val="tx1"/>
              </a:solidFill>
              <a:ln w="9525">
                <a:noFill/>
              </a:ln>
              <a:effectLst/>
            </c:spPr>
          </c:marker>
          <c:cat>
            <c:multiLvlStrRef>
              <c:f>WCPV!$A$2:$B$73</c:f>
              <c:multiLvlStrCache>
                <c:ptCount val="72"/>
                <c:lvl>
                  <c:pt idx="0">
                    <c:v>1215 H</c:v>
                  </c:pt>
                  <c:pt idx="1">
                    <c:v>1415 H</c:v>
                  </c:pt>
                  <c:pt idx="2">
                    <c:v>1115 H</c:v>
                  </c:pt>
                  <c:pt idx="3">
                    <c:v>1115 T</c:v>
                  </c:pt>
                  <c:pt idx="4">
                    <c:v>1920 H</c:v>
                  </c:pt>
                  <c:pt idx="5">
                    <c:v>VIKING</c:v>
                  </c:pt>
                  <c:pt idx="6">
                    <c:v>LYNX SMART</c:v>
                  </c:pt>
                  <c:pt idx="7">
                    <c:v>LYNX STRONG</c:v>
                  </c:pt>
                  <c:pt idx="8">
                    <c:v>12M</c:v>
                  </c:pt>
                  <c:pt idx="9">
                    <c:v>1615 H</c:v>
                  </c:pt>
                  <c:pt idx="10">
                    <c:v>1315 H</c:v>
                  </c:pt>
                  <c:pt idx="11">
                    <c:v>1415 H</c:v>
                  </c:pt>
                  <c:pt idx="12">
                    <c:v>1415 T</c:v>
                  </c:pt>
                  <c:pt idx="13">
                    <c:v>1215 H</c:v>
                  </c:pt>
                  <c:pt idx="14">
                    <c:v>1012 T</c:v>
                  </c:pt>
                  <c:pt idx="15">
                    <c:v>1315 T</c:v>
                  </c:pt>
                  <c:pt idx="16">
                    <c:v>1115 H</c:v>
                  </c:pt>
                  <c:pt idx="17">
                    <c:v>1815 H</c:v>
                  </c:pt>
                  <c:pt idx="18">
                    <c:v>1115 T</c:v>
                  </c:pt>
                  <c:pt idx="19">
                    <c:v>2820 T</c:v>
                  </c:pt>
                  <c:pt idx="20">
                    <c:v>3520 T TS</c:v>
                  </c:pt>
                  <c:pt idx="21">
                    <c:v>1920 T</c:v>
                  </c:pt>
                  <c:pt idx="22">
                    <c:v>3520 T LA</c:v>
                  </c:pt>
                  <c:pt idx="23">
                    <c:v>4020 TT</c:v>
                  </c:pt>
                  <c:pt idx="24">
                    <c:v>2820 H</c:v>
                  </c:pt>
                  <c:pt idx="25">
                    <c:v>4220 H LA</c:v>
                  </c:pt>
                  <c:pt idx="26">
                    <c:v>4825 H DTLA</c:v>
                  </c:pt>
                  <c:pt idx="27">
                    <c:v>3520 H TS</c:v>
                  </c:pt>
                  <c:pt idx="28">
                    <c:v>2820 H</c:v>
                  </c:pt>
                  <c:pt idx="29">
                    <c:v>1920 H</c:v>
                  </c:pt>
                  <c:pt idx="30">
                    <c:v>3520 H LA</c:v>
                  </c:pt>
                  <c:pt idx="31">
                    <c:v>4620 TT</c:v>
                  </c:pt>
                  <c:pt idx="32">
                    <c:v>4020 TT</c:v>
                  </c:pt>
                  <c:pt idx="33">
                    <c:v>1920 T</c:v>
                  </c:pt>
                  <c:pt idx="34">
                    <c:v>4120 H DTLA</c:v>
                  </c:pt>
                  <c:pt idx="35">
                    <c:v>2820 6X4 H</c:v>
                  </c:pt>
                  <c:pt idx="36">
                    <c:v>3120 H DTLA</c:v>
                  </c:pt>
                  <c:pt idx="37">
                    <c:v>4825 10X4T DTLA</c:v>
                  </c:pt>
                  <c:pt idx="38">
                    <c:v>5525 6X4 TT</c:v>
                  </c:pt>
                  <c:pt idx="39">
                    <c:v>3525 T TS</c:v>
                  </c:pt>
                  <c:pt idx="40">
                    <c:v>2825 T</c:v>
                  </c:pt>
                  <c:pt idx="41">
                    <c:v>4825 10X2 H DTLA</c:v>
                  </c:pt>
                  <c:pt idx="42">
                    <c:v>5525 4X2 TT</c:v>
                  </c:pt>
                  <c:pt idx="43">
                    <c:v>5425 TT</c:v>
                  </c:pt>
                  <c:pt idx="44">
                    <c:v>4825 10X2T DTLA</c:v>
                  </c:pt>
                  <c:pt idx="45">
                    <c:v>3532 T</c:v>
                  </c:pt>
                  <c:pt idx="46">
                    <c:v>4825 10X4 H DTLA</c:v>
                  </c:pt>
                  <c:pt idx="47">
                    <c:v>2825 6X4 H</c:v>
                  </c:pt>
                  <c:pt idx="48">
                    <c:v>2820 T</c:v>
                  </c:pt>
                  <c:pt idx="49">
                    <c:v>1920 T</c:v>
                  </c:pt>
                  <c:pt idx="50">
                    <c:v>2832 T</c:v>
                  </c:pt>
                  <c:pt idx="51">
                    <c:v>4120 H DTLA</c:v>
                  </c:pt>
                  <c:pt idx="52">
                    <c:v>4220 H LA</c:v>
                  </c:pt>
                  <c:pt idx="53">
                    <c:v>1920 H</c:v>
                  </c:pt>
                  <c:pt idx="54">
                    <c:v>1916 H</c:v>
                  </c:pt>
                  <c:pt idx="55">
                    <c:v>2820 T</c:v>
                  </c:pt>
                  <c:pt idx="56">
                    <c:v>3520 T TS</c:v>
                  </c:pt>
                  <c:pt idx="57">
                    <c:v>2825 T</c:v>
                  </c:pt>
                  <c:pt idx="58">
                    <c:v>2820 RMC</c:v>
                  </c:pt>
                  <c:pt idx="59">
                    <c:v>3525 T TS</c:v>
                  </c:pt>
                  <c:pt idx="60">
                    <c:v>4620 TT</c:v>
                  </c:pt>
                  <c:pt idx="61">
                    <c:v>5525 6X4 TT</c:v>
                  </c:pt>
                  <c:pt idx="62">
                    <c:v>5525 4X2 TT</c:v>
                  </c:pt>
                  <c:pt idx="63">
                    <c:v>4220 10X4T LA</c:v>
                  </c:pt>
                  <c:pt idx="64">
                    <c:v>1920 H</c:v>
                  </c:pt>
                  <c:pt idx="65">
                    <c:v>4220 H LA</c:v>
                  </c:pt>
                  <c:pt idx="66">
                    <c:v>4020 TT</c:v>
                  </c:pt>
                  <c:pt idx="67">
                    <c:v>4220 T LA</c:v>
                  </c:pt>
                  <c:pt idx="68">
                    <c:v>3520 T LA</c:v>
                  </c:pt>
                  <c:pt idx="69">
                    <c:v>1920 T</c:v>
                  </c:pt>
                  <c:pt idx="70">
                    <c:v>3520 H LA</c:v>
                  </c:pt>
                  <c:pt idx="71">
                    <c:v>2820 H</c:v>
                  </c:pt>
                </c:lvl>
                <c:lvl>
                  <c:pt idx="0">
                    <c:v>BOSS</c:v>
                  </c:pt>
                  <c:pt idx="5">
                    <c:v>BUS</c:v>
                  </c:pt>
                  <c:pt idx="9">
                    <c:v>ECOMET</c:v>
                  </c:pt>
                  <c:pt idx="19">
                    <c:v>G45 CAB</c:v>
                  </c:pt>
                  <c:pt idx="25">
                    <c:v>MBP COWL</c:v>
                  </c:pt>
                  <c:pt idx="37">
                    <c:v>N CABIN</c:v>
                  </c:pt>
                  <c:pt idx="53">
                    <c:v>PASS COWL</c:v>
                  </c:pt>
                  <c:pt idx="55">
                    <c:v>U CABIN</c:v>
                  </c:pt>
                </c:lvl>
              </c:multiLvlStrCache>
            </c:multiLvlStrRef>
          </c:cat>
          <c:val>
            <c:numRef>
              <c:f>WCPV!$J$2:$J$73</c:f>
            </c:numRef>
          </c:val>
          <c:smooth val="0"/>
          <c:extLst>
            <c:ext xmlns:c16="http://schemas.microsoft.com/office/drawing/2014/chart" uri="{C3380CC4-5D6E-409C-BE32-E72D297353CC}">
              <c16:uniqueId val="{00000008-808E-4337-9875-00CA69E9799E}"/>
            </c:ext>
          </c:extLst>
        </c:ser>
        <c:ser>
          <c:idx val="9"/>
          <c:order val="7"/>
          <c:tx>
            <c:strRef>
              <c:f>WCPV!$K$1</c:f>
              <c:strCache>
                <c:ptCount val="1"/>
                <c:pt idx="0">
                  <c:v>12MIS WCPV</c:v>
                </c:pt>
              </c:strCache>
            </c:strRef>
          </c:tx>
          <c:spPr>
            <a:ln w="28575" cap="rnd">
              <a:noFill/>
              <a:round/>
            </a:ln>
            <a:effectLst/>
          </c:spPr>
          <c:marker>
            <c:symbol val="circle"/>
            <c:size val="6"/>
            <c:spPr>
              <a:solidFill>
                <a:srgbClr val="FF0000"/>
              </a:solidFill>
              <a:ln w="9525">
                <a:noFill/>
              </a:ln>
              <a:effectLst/>
            </c:spPr>
          </c:marker>
          <c:cat>
            <c:multiLvlStrRef>
              <c:f>WCPV!$A$2:$B$73</c:f>
              <c:multiLvlStrCache>
                <c:ptCount val="72"/>
                <c:lvl>
                  <c:pt idx="0">
                    <c:v>1215 H</c:v>
                  </c:pt>
                  <c:pt idx="1">
                    <c:v>1415 H</c:v>
                  </c:pt>
                  <c:pt idx="2">
                    <c:v>1115 H</c:v>
                  </c:pt>
                  <c:pt idx="3">
                    <c:v>1115 T</c:v>
                  </c:pt>
                  <c:pt idx="4">
                    <c:v>1920 H</c:v>
                  </c:pt>
                  <c:pt idx="5">
                    <c:v>VIKING</c:v>
                  </c:pt>
                  <c:pt idx="6">
                    <c:v>LYNX SMART</c:v>
                  </c:pt>
                  <c:pt idx="7">
                    <c:v>LYNX STRONG</c:v>
                  </c:pt>
                  <c:pt idx="8">
                    <c:v>12M</c:v>
                  </c:pt>
                  <c:pt idx="9">
                    <c:v>1615 H</c:v>
                  </c:pt>
                  <c:pt idx="10">
                    <c:v>1315 H</c:v>
                  </c:pt>
                  <c:pt idx="11">
                    <c:v>1415 H</c:v>
                  </c:pt>
                  <c:pt idx="12">
                    <c:v>1415 T</c:v>
                  </c:pt>
                  <c:pt idx="13">
                    <c:v>1215 H</c:v>
                  </c:pt>
                  <c:pt idx="14">
                    <c:v>1012 T</c:v>
                  </c:pt>
                  <c:pt idx="15">
                    <c:v>1315 T</c:v>
                  </c:pt>
                  <c:pt idx="16">
                    <c:v>1115 H</c:v>
                  </c:pt>
                  <c:pt idx="17">
                    <c:v>1815 H</c:v>
                  </c:pt>
                  <c:pt idx="18">
                    <c:v>1115 T</c:v>
                  </c:pt>
                  <c:pt idx="19">
                    <c:v>2820 T</c:v>
                  </c:pt>
                  <c:pt idx="20">
                    <c:v>3520 T TS</c:v>
                  </c:pt>
                  <c:pt idx="21">
                    <c:v>1920 T</c:v>
                  </c:pt>
                  <c:pt idx="22">
                    <c:v>3520 T LA</c:v>
                  </c:pt>
                  <c:pt idx="23">
                    <c:v>4020 TT</c:v>
                  </c:pt>
                  <c:pt idx="24">
                    <c:v>2820 H</c:v>
                  </c:pt>
                  <c:pt idx="25">
                    <c:v>4220 H LA</c:v>
                  </c:pt>
                  <c:pt idx="26">
                    <c:v>4825 H DTLA</c:v>
                  </c:pt>
                  <c:pt idx="27">
                    <c:v>3520 H TS</c:v>
                  </c:pt>
                  <c:pt idx="28">
                    <c:v>2820 H</c:v>
                  </c:pt>
                  <c:pt idx="29">
                    <c:v>1920 H</c:v>
                  </c:pt>
                  <c:pt idx="30">
                    <c:v>3520 H LA</c:v>
                  </c:pt>
                  <c:pt idx="31">
                    <c:v>4620 TT</c:v>
                  </c:pt>
                  <c:pt idx="32">
                    <c:v>4020 TT</c:v>
                  </c:pt>
                  <c:pt idx="33">
                    <c:v>1920 T</c:v>
                  </c:pt>
                  <c:pt idx="34">
                    <c:v>4120 H DTLA</c:v>
                  </c:pt>
                  <c:pt idx="35">
                    <c:v>2820 6X4 H</c:v>
                  </c:pt>
                  <c:pt idx="36">
                    <c:v>3120 H DTLA</c:v>
                  </c:pt>
                  <c:pt idx="37">
                    <c:v>4825 10X4T DTLA</c:v>
                  </c:pt>
                  <c:pt idx="38">
                    <c:v>5525 6X4 TT</c:v>
                  </c:pt>
                  <c:pt idx="39">
                    <c:v>3525 T TS</c:v>
                  </c:pt>
                  <c:pt idx="40">
                    <c:v>2825 T</c:v>
                  </c:pt>
                  <c:pt idx="41">
                    <c:v>4825 10X2 H DTLA</c:v>
                  </c:pt>
                  <c:pt idx="42">
                    <c:v>5525 4X2 TT</c:v>
                  </c:pt>
                  <c:pt idx="43">
                    <c:v>5425 TT</c:v>
                  </c:pt>
                  <c:pt idx="44">
                    <c:v>4825 10X2T DTLA</c:v>
                  </c:pt>
                  <c:pt idx="45">
                    <c:v>3532 T</c:v>
                  </c:pt>
                  <c:pt idx="46">
                    <c:v>4825 10X4 H DTLA</c:v>
                  </c:pt>
                  <c:pt idx="47">
                    <c:v>2825 6X4 H</c:v>
                  </c:pt>
                  <c:pt idx="48">
                    <c:v>2820 T</c:v>
                  </c:pt>
                  <c:pt idx="49">
                    <c:v>1920 T</c:v>
                  </c:pt>
                  <c:pt idx="50">
                    <c:v>2832 T</c:v>
                  </c:pt>
                  <c:pt idx="51">
                    <c:v>4120 H DTLA</c:v>
                  </c:pt>
                  <c:pt idx="52">
                    <c:v>4220 H LA</c:v>
                  </c:pt>
                  <c:pt idx="53">
                    <c:v>1920 H</c:v>
                  </c:pt>
                  <c:pt idx="54">
                    <c:v>1916 H</c:v>
                  </c:pt>
                  <c:pt idx="55">
                    <c:v>2820 T</c:v>
                  </c:pt>
                  <c:pt idx="56">
                    <c:v>3520 T TS</c:v>
                  </c:pt>
                  <c:pt idx="57">
                    <c:v>2825 T</c:v>
                  </c:pt>
                  <c:pt idx="58">
                    <c:v>2820 RMC</c:v>
                  </c:pt>
                  <c:pt idx="59">
                    <c:v>3525 T TS</c:v>
                  </c:pt>
                  <c:pt idx="60">
                    <c:v>4620 TT</c:v>
                  </c:pt>
                  <c:pt idx="61">
                    <c:v>5525 6X4 TT</c:v>
                  </c:pt>
                  <c:pt idx="62">
                    <c:v>5525 4X2 TT</c:v>
                  </c:pt>
                  <c:pt idx="63">
                    <c:v>4220 10X4T LA</c:v>
                  </c:pt>
                  <c:pt idx="64">
                    <c:v>1920 H</c:v>
                  </c:pt>
                  <c:pt idx="65">
                    <c:v>4220 H LA</c:v>
                  </c:pt>
                  <c:pt idx="66">
                    <c:v>4020 TT</c:v>
                  </c:pt>
                  <c:pt idx="67">
                    <c:v>4220 T LA</c:v>
                  </c:pt>
                  <c:pt idx="68">
                    <c:v>3520 T LA</c:v>
                  </c:pt>
                  <c:pt idx="69">
                    <c:v>1920 T</c:v>
                  </c:pt>
                  <c:pt idx="70">
                    <c:v>3520 H LA</c:v>
                  </c:pt>
                  <c:pt idx="71">
                    <c:v>2820 H</c:v>
                  </c:pt>
                </c:lvl>
                <c:lvl>
                  <c:pt idx="0">
                    <c:v>BOSS</c:v>
                  </c:pt>
                  <c:pt idx="5">
                    <c:v>BUS</c:v>
                  </c:pt>
                  <c:pt idx="9">
                    <c:v>ECOMET</c:v>
                  </c:pt>
                  <c:pt idx="19">
                    <c:v>G45 CAB</c:v>
                  </c:pt>
                  <c:pt idx="25">
                    <c:v>MBP COWL</c:v>
                  </c:pt>
                  <c:pt idx="37">
                    <c:v>N CABIN</c:v>
                  </c:pt>
                  <c:pt idx="53">
                    <c:v>PASS COWL</c:v>
                  </c:pt>
                  <c:pt idx="55">
                    <c:v>U CABIN</c:v>
                  </c:pt>
                </c:lvl>
              </c:multiLvlStrCache>
            </c:multiLvlStrRef>
          </c:cat>
          <c:val>
            <c:numRef>
              <c:f>WCPV!$K$2:$K$73</c:f>
              <c:numCache>
                <c:formatCode>General</c:formatCode>
                <c:ptCount val="72"/>
                <c:pt idx="0">
                  <c:v>668.19898384417729</c:v>
                </c:pt>
                <c:pt idx="1">
                  <c:v>1193.5981923990607</c:v>
                </c:pt>
                <c:pt idx="2">
                  <c:v>226.48536040552585</c:v>
                </c:pt>
                <c:pt idx="3">
                  <c:v>2724.3310665688555</c:v>
                </c:pt>
                <c:pt idx="4">
                  <c:v>275.84830757018887</c:v>
                </c:pt>
                <c:pt idx="5">
                  <c:v>487.01766592605975</c:v>
                </c:pt>
                <c:pt idx="6">
                  <c:v>718.22041570554768</c:v>
                </c:pt>
                <c:pt idx="7">
                  <c:v>547.19829002800077</c:v>
                </c:pt>
                <c:pt idx="8">
                  <c:v>473.44238528636708</c:v>
                </c:pt>
                <c:pt idx="9">
                  <c:v>2438.7239452486647</c:v>
                </c:pt>
                <c:pt idx="10">
                  <c:v>4917.7787113766481</c:v>
                </c:pt>
                <c:pt idx="11">
                  <c:v>2092.6748575911297</c:v>
                </c:pt>
                <c:pt idx="12">
                  <c:v>6540.8795349659104</c:v>
                </c:pt>
                <c:pt idx="13">
                  <c:v>436.66108307164092</c:v>
                </c:pt>
                <c:pt idx="14">
                  <c:v>848.57873040298182</c:v>
                </c:pt>
                <c:pt idx="15">
                  <c:v>6004.5358732226969</c:v>
                </c:pt>
                <c:pt idx="16">
                  <c:v>373.40017390715514</c:v>
                </c:pt>
                <c:pt idx="18">
                  <c:v>634.11917361435565</c:v>
                </c:pt>
                <c:pt idx="19">
                  <c:v>3373.4711554653009</c:v>
                </c:pt>
                <c:pt idx="20">
                  <c:v>2711.70019794772</c:v>
                </c:pt>
                <c:pt idx="21">
                  <c:v>900.77587420125167</c:v>
                </c:pt>
                <c:pt idx="22">
                  <c:v>8627.2014285714286</c:v>
                </c:pt>
                <c:pt idx="23">
                  <c:v>1548.5342989417989</c:v>
                </c:pt>
                <c:pt idx="24">
                  <c:v>381.8623076923077</c:v>
                </c:pt>
                <c:pt idx="25">
                  <c:v>2015.6640591464461</c:v>
                </c:pt>
                <c:pt idx="26">
                  <c:v>1111.2776453612739</c:v>
                </c:pt>
                <c:pt idx="27">
                  <c:v>600.76472614350621</c:v>
                </c:pt>
                <c:pt idx="28">
                  <c:v>263.81291378878393</c:v>
                </c:pt>
                <c:pt idx="29">
                  <c:v>931.86990400264256</c:v>
                </c:pt>
                <c:pt idx="30">
                  <c:v>582.79678037145538</c:v>
                </c:pt>
                <c:pt idx="31">
                  <c:v>1020.0978219829428</c:v>
                </c:pt>
                <c:pt idx="32">
                  <c:v>429.98423990522303</c:v>
                </c:pt>
                <c:pt idx="33">
                  <c:v>548.48397943787404</c:v>
                </c:pt>
                <c:pt idx="34">
                  <c:v>450.41957748702725</c:v>
                </c:pt>
                <c:pt idx="35">
                  <c:v>787.77677419354848</c:v>
                </c:pt>
                <c:pt idx="36">
                  <c:v>572.71419151747614</c:v>
                </c:pt>
                <c:pt idx="37">
                  <c:v>14031.338364031681</c:v>
                </c:pt>
                <c:pt idx="38">
                  <c:v>4658.2622142306745</c:v>
                </c:pt>
                <c:pt idx="39">
                  <c:v>21614.476578840535</c:v>
                </c:pt>
                <c:pt idx="40">
                  <c:v>16370.161228628198</c:v>
                </c:pt>
                <c:pt idx="41">
                  <c:v>3127.8713590622929</c:v>
                </c:pt>
                <c:pt idx="42">
                  <c:v>5222.1193315732053</c:v>
                </c:pt>
                <c:pt idx="43">
                  <c:v>5474.0428545629638</c:v>
                </c:pt>
                <c:pt idx="44">
                  <c:v>8471.3399695017652</c:v>
                </c:pt>
                <c:pt idx="45">
                  <c:v>9323.0933374982942</c:v>
                </c:pt>
                <c:pt idx="47">
                  <c:v>802.17590909090916</c:v>
                </c:pt>
                <c:pt idx="48">
                  <c:v>1748.1657798117958</c:v>
                </c:pt>
                <c:pt idx="49">
                  <c:v>378.56710931174086</c:v>
                </c:pt>
                <c:pt idx="50">
                  <c:v>7851.6719940476196</c:v>
                </c:pt>
                <c:pt idx="51">
                  <c:v>392.57765933739415</c:v>
                </c:pt>
                <c:pt idx="52">
                  <c:v>1603.0819964349375</c:v>
                </c:pt>
                <c:pt idx="53">
                  <c:v>166.25515395147556</c:v>
                </c:pt>
                <c:pt idx="54">
                  <c:v>419.60344305235571</c:v>
                </c:pt>
                <c:pt idx="55">
                  <c:v>2299.3292255972738</c:v>
                </c:pt>
                <c:pt idx="56">
                  <c:v>5146.2691485196319</c:v>
                </c:pt>
                <c:pt idx="57">
                  <c:v>10753.081095238</c:v>
                </c:pt>
                <c:pt idx="58">
                  <c:v>1443.3914105219847</c:v>
                </c:pt>
                <c:pt idx="59">
                  <c:v>11794.028068608081</c:v>
                </c:pt>
                <c:pt idx="60">
                  <c:v>1030.5673861171358</c:v>
                </c:pt>
                <c:pt idx="61">
                  <c:v>1951.1639785122322</c:v>
                </c:pt>
                <c:pt idx="62">
                  <c:v>1945.491689248784</c:v>
                </c:pt>
                <c:pt idx="63">
                  <c:v>3790.1628895859676</c:v>
                </c:pt>
                <c:pt idx="64">
                  <c:v>531.30442460317454</c:v>
                </c:pt>
                <c:pt idx="65">
                  <c:v>453.15359199977115</c:v>
                </c:pt>
                <c:pt idx="66">
                  <c:v>422.19059779960821</c:v>
                </c:pt>
                <c:pt idx="67">
                  <c:v>1166.5178508009435</c:v>
                </c:pt>
                <c:pt idx="68">
                  <c:v>1414.403647967011</c:v>
                </c:pt>
                <c:pt idx="69">
                  <c:v>1006.3001806314796</c:v>
                </c:pt>
                <c:pt idx="70">
                  <c:v>156.74959999999999</c:v>
                </c:pt>
                <c:pt idx="71">
                  <c:v>299.39201547679119</c:v>
                </c:pt>
              </c:numCache>
            </c:numRef>
          </c:val>
          <c:smooth val="0"/>
          <c:extLst>
            <c:ext xmlns:c16="http://schemas.microsoft.com/office/drawing/2014/chart" uri="{C3380CC4-5D6E-409C-BE32-E72D297353CC}">
              <c16:uniqueId val="{00000009-808E-4337-9875-00CA69E9799E}"/>
            </c:ext>
          </c:extLst>
        </c:ser>
        <c:dLbls>
          <c:showLegendKey val="0"/>
          <c:showVal val="0"/>
          <c:showCatName val="0"/>
          <c:showSerName val="0"/>
          <c:showPercent val="0"/>
          <c:showBubbleSize val="0"/>
        </c:dLbls>
        <c:marker val="1"/>
        <c:smooth val="0"/>
        <c:axId val="1725358240"/>
        <c:axId val="1725361152"/>
      </c:lineChart>
      <c:catAx>
        <c:axId val="4903904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490391311"/>
        <c:crosses val="autoZero"/>
        <c:auto val="1"/>
        <c:lblAlgn val="ctr"/>
        <c:lblOffset val="100"/>
        <c:noMultiLvlLbl val="0"/>
      </c:catAx>
      <c:valAx>
        <c:axId val="490391311"/>
        <c:scaling>
          <c:orientation val="minMax"/>
          <c:max val="600"/>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t>Warranty cost in Rs.Lakhs --&gt;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490390479"/>
        <c:crosses val="autoZero"/>
        <c:crossBetween val="between"/>
        <c:majorUnit val="100"/>
      </c:valAx>
      <c:valAx>
        <c:axId val="1725361152"/>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IN" dirty="0"/>
                  <a:t>WCPV (Rs.)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725358240"/>
        <c:crosses val="max"/>
        <c:crossBetween val="between"/>
      </c:valAx>
      <c:catAx>
        <c:axId val="1725358240"/>
        <c:scaling>
          <c:orientation val="minMax"/>
        </c:scaling>
        <c:delete val="1"/>
        <c:axPos val="b"/>
        <c:numFmt formatCode="General" sourceLinked="1"/>
        <c:majorTickMark val="out"/>
        <c:minorTickMark val="none"/>
        <c:tickLblPos val="nextTo"/>
        <c:crossAx val="1725361152"/>
        <c:crosses val="autoZero"/>
        <c:auto val="1"/>
        <c:lblAlgn val="ctr"/>
        <c:lblOffset val="100"/>
        <c:noMultiLvlLbl val="0"/>
      </c:catAx>
      <c:spPr>
        <a:noFill/>
        <a:ln>
          <a:noFill/>
        </a:ln>
        <a:effectLst/>
      </c:spPr>
    </c:plotArea>
    <c:legend>
      <c:legendPos val="b"/>
      <c:layout>
        <c:manualLayout>
          <c:xMode val="edge"/>
          <c:yMode val="edge"/>
          <c:x val="0.24338062155900067"/>
          <c:y val="0.93430609947791632"/>
          <c:w val="0.54074091723674633"/>
          <c:h val="6.5693894877988421E-2"/>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legend>
    <c:plotVisOnly val="1"/>
    <c:dispBlanksAs val="gap"/>
    <c:showDLblsOverMax val="0"/>
  </c:chart>
  <c:spPr>
    <a:solidFill>
      <a:schemeClr val="bg1"/>
    </a:solidFill>
    <a:ln w="9525" cap="flat" cmpd="sng" algn="ctr">
      <a:noFill/>
      <a:round/>
    </a:ln>
    <a:effectLst/>
  </c:spPr>
  <c:txPr>
    <a:bodyPr/>
    <a:lstStyle/>
    <a:p>
      <a:pPr>
        <a:defRPr>
          <a:solidFill>
            <a:schemeClr val="tx1"/>
          </a:solidFill>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607635-86BB-4617-930F-329BEE7860A3}" type="doc">
      <dgm:prSet loTypeId="urn:microsoft.com/office/officeart/2005/8/layout/list1" loCatId="list" qsTypeId="urn:microsoft.com/office/officeart/2005/8/quickstyle/simple1" qsCatId="simple" csTypeId="urn:microsoft.com/office/officeart/2005/8/colors/accent3_1" csCatId="accent3" phldr="1"/>
      <dgm:spPr/>
      <dgm:t>
        <a:bodyPr/>
        <a:lstStyle/>
        <a:p>
          <a:endParaRPr lang="en-US"/>
        </a:p>
      </dgm:t>
    </dgm:pt>
    <dgm:pt modelId="{78F2D5AF-99BF-42CC-B425-AEA0BA54E0B6}">
      <dgm:prSet phldrT="[Text]" custT="1"/>
      <dgm:spPr>
        <a:xfrm>
          <a:off x="528029" y="30393"/>
          <a:ext cx="7392415" cy="1210320"/>
        </a:xfrm>
        <a:prstGeom prst="roundRect">
          <a:avLst/>
        </a:prstGeom>
      </dgm:spPr>
      <dgm:t>
        <a:bodyPr/>
        <a:lstStyle/>
        <a:p>
          <a:r>
            <a:rPr lang="en-US" sz="2000" dirty="0"/>
            <a:t>Quality Council  </a:t>
          </a:r>
          <a:endParaRPr lang="en-US" sz="2000" dirty="0">
            <a:latin typeface="Calibri" panose="020F0502020204030204" pitchFamily="34" charset="0"/>
            <a:ea typeface="+mn-ea"/>
            <a:cs typeface="Calibri" panose="020F0502020204030204" pitchFamily="34" charset="0"/>
          </a:endParaRPr>
        </a:p>
      </dgm:t>
    </dgm:pt>
    <dgm:pt modelId="{81B75785-741C-4974-BAA9-0860E1F6F11A}" type="parTrans" cxnId="{A58C5C08-0868-4383-A6CF-BABE2BD6EB50}">
      <dgm:prSet/>
      <dgm:spPr/>
      <dgm:t>
        <a:bodyPr/>
        <a:lstStyle/>
        <a:p>
          <a:endParaRPr lang="en-US" sz="2800">
            <a:latin typeface="Calibri" panose="020F0502020204030204" pitchFamily="34" charset="0"/>
            <a:cs typeface="Calibri" panose="020F0502020204030204" pitchFamily="34" charset="0"/>
          </a:endParaRPr>
        </a:p>
      </dgm:t>
    </dgm:pt>
    <dgm:pt modelId="{C6BCA1C3-9156-4687-97F2-E88EB2055177}" type="sibTrans" cxnId="{A58C5C08-0868-4383-A6CF-BABE2BD6EB50}">
      <dgm:prSet/>
      <dgm:spPr/>
      <dgm:t>
        <a:bodyPr/>
        <a:lstStyle/>
        <a:p>
          <a:endParaRPr lang="en-US" sz="2800">
            <a:latin typeface="Calibri" panose="020F0502020204030204" pitchFamily="34" charset="0"/>
            <a:cs typeface="Calibri" panose="020F0502020204030204" pitchFamily="34" charset="0"/>
          </a:endParaRPr>
        </a:p>
      </dgm:t>
    </dgm:pt>
    <dgm:pt modelId="{58AD70E6-E430-49E0-BFBF-DDD5E85CE020}">
      <dgm:prSet phldrT="[Text]" custT="1"/>
      <dgm:spPr>
        <a:xfrm>
          <a:off x="528029" y="1890153"/>
          <a:ext cx="7392415" cy="1210320"/>
        </a:xfrm>
        <a:prstGeom prst="roundRect">
          <a:avLst/>
        </a:prstGeom>
      </dgm:spPr>
      <dgm:t>
        <a:bodyPr/>
        <a:lstStyle/>
        <a:p>
          <a:r>
            <a:rPr lang="en-US" sz="2000" dirty="0">
              <a:latin typeface="Calibri" panose="020F0502020204030204" pitchFamily="34" charset="0"/>
              <a:ea typeface="+mn-ea"/>
              <a:cs typeface="Calibri" panose="020F0502020204030204" pitchFamily="34" charset="0"/>
            </a:rPr>
            <a:t>Reliability &amp; Warranty  Way forward</a:t>
          </a:r>
        </a:p>
      </dgm:t>
    </dgm:pt>
    <dgm:pt modelId="{57D24AA5-7CF8-4252-AB56-402CE69C6383}" type="parTrans" cxnId="{DF59AC30-E33F-48D3-933B-93BB9D93D713}">
      <dgm:prSet/>
      <dgm:spPr/>
      <dgm:t>
        <a:bodyPr/>
        <a:lstStyle/>
        <a:p>
          <a:endParaRPr lang="en-US" sz="2800">
            <a:latin typeface="Calibri" panose="020F0502020204030204" pitchFamily="34" charset="0"/>
            <a:cs typeface="Calibri" panose="020F0502020204030204" pitchFamily="34" charset="0"/>
          </a:endParaRPr>
        </a:p>
      </dgm:t>
    </dgm:pt>
    <dgm:pt modelId="{AAAECD47-03DD-442E-AB23-B4D37441AD06}" type="sibTrans" cxnId="{DF59AC30-E33F-48D3-933B-93BB9D93D713}">
      <dgm:prSet/>
      <dgm:spPr/>
      <dgm:t>
        <a:bodyPr/>
        <a:lstStyle/>
        <a:p>
          <a:endParaRPr lang="en-US" sz="2800">
            <a:latin typeface="Calibri" panose="020F0502020204030204" pitchFamily="34" charset="0"/>
            <a:cs typeface="Calibri" panose="020F0502020204030204" pitchFamily="34" charset="0"/>
          </a:endParaRPr>
        </a:p>
      </dgm:t>
    </dgm:pt>
    <dgm:pt modelId="{769FCC7A-3418-4555-9B88-C8512F907184}">
      <dgm:prSet phldrT="[Text]" custT="1"/>
      <dgm:spPr>
        <a:xfrm>
          <a:off x="528029" y="30393"/>
          <a:ext cx="7392415" cy="1210320"/>
        </a:xfrm>
      </dgm:spPr>
      <dgm:t>
        <a:bodyPr/>
        <a:lstStyle/>
        <a:p>
          <a:r>
            <a:rPr lang="en-US" sz="2000" dirty="0">
              <a:latin typeface="Calibri" panose="020F0502020204030204" pitchFamily="34" charset="0"/>
              <a:ea typeface="+mn-ea"/>
              <a:cs typeface="Calibri" panose="020F0502020204030204" pitchFamily="34" charset="0"/>
            </a:rPr>
            <a:t>Reliability &amp; Warranty  Update</a:t>
          </a:r>
        </a:p>
      </dgm:t>
    </dgm:pt>
    <dgm:pt modelId="{E831EFD9-C58E-440D-B86F-5A4A43D9F5ED}" type="parTrans" cxnId="{7E67875B-BB9B-46E2-9645-F1B77E86BA0F}">
      <dgm:prSet/>
      <dgm:spPr/>
      <dgm:t>
        <a:bodyPr/>
        <a:lstStyle/>
        <a:p>
          <a:endParaRPr lang="en-IN"/>
        </a:p>
      </dgm:t>
    </dgm:pt>
    <dgm:pt modelId="{1373FBF6-B8DE-4819-87C1-488A2ECDDF8F}" type="sibTrans" cxnId="{7E67875B-BB9B-46E2-9645-F1B77E86BA0F}">
      <dgm:prSet/>
      <dgm:spPr/>
      <dgm:t>
        <a:bodyPr/>
        <a:lstStyle/>
        <a:p>
          <a:endParaRPr lang="en-IN"/>
        </a:p>
      </dgm:t>
    </dgm:pt>
    <dgm:pt modelId="{CB219599-3424-46A9-B0AB-8F946480F38D}">
      <dgm:prSet phldrT="[Text]" custT="1"/>
      <dgm:spPr>
        <a:xfrm>
          <a:off x="528029" y="30393"/>
          <a:ext cx="7392415" cy="1210320"/>
        </a:xfrm>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000" dirty="0">
              <a:latin typeface="Calibri" panose="020F0502020204030204" pitchFamily="34" charset="0"/>
              <a:ea typeface="+mn-ea"/>
              <a:cs typeface="Calibri" panose="020F0502020204030204" pitchFamily="34" charset="0"/>
            </a:rPr>
            <a:t>Decision / Summarize</a:t>
          </a:r>
          <a:endParaRPr lang="en-IN" sz="2000" dirty="0">
            <a:latin typeface="Calibri" panose="020F0502020204030204" pitchFamily="34" charset="0"/>
            <a:ea typeface="+mn-ea"/>
            <a:cs typeface="Calibri" panose="020F0502020204030204" pitchFamily="34" charset="0"/>
          </a:endParaRPr>
        </a:p>
      </dgm:t>
    </dgm:pt>
    <dgm:pt modelId="{315DE485-72B1-4451-9316-FA36CE4540BD}" type="parTrans" cxnId="{A4D78399-49E8-4690-8C38-2C970C3F17D9}">
      <dgm:prSet/>
      <dgm:spPr/>
      <dgm:t>
        <a:bodyPr/>
        <a:lstStyle/>
        <a:p>
          <a:endParaRPr lang="en-IN"/>
        </a:p>
      </dgm:t>
    </dgm:pt>
    <dgm:pt modelId="{9A565A9A-E57B-4E64-B98D-53A188B370E8}" type="sibTrans" cxnId="{A4D78399-49E8-4690-8C38-2C970C3F17D9}">
      <dgm:prSet/>
      <dgm:spPr/>
      <dgm:t>
        <a:bodyPr/>
        <a:lstStyle/>
        <a:p>
          <a:endParaRPr lang="en-IN"/>
        </a:p>
      </dgm:t>
    </dgm:pt>
    <dgm:pt modelId="{64B221B8-942F-4F7E-A89F-6E4060787324}" type="pres">
      <dgm:prSet presAssocID="{07607635-86BB-4617-930F-329BEE7860A3}" presName="linear" presStyleCnt="0">
        <dgm:presLayoutVars>
          <dgm:dir/>
          <dgm:animLvl val="lvl"/>
          <dgm:resizeHandles val="exact"/>
        </dgm:presLayoutVars>
      </dgm:prSet>
      <dgm:spPr/>
    </dgm:pt>
    <dgm:pt modelId="{8186FA95-605F-4ECC-8CF5-97DF63A8A642}" type="pres">
      <dgm:prSet presAssocID="{78F2D5AF-99BF-42CC-B425-AEA0BA54E0B6}" presName="parentLin" presStyleCnt="0"/>
      <dgm:spPr/>
    </dgm:pt>
    <dgm:pt modelId="{CCB0DF58-EDB2-4F7F-B840-BA3FE5ABE7A4}" type="pres">
      <dgm:prSet presAssocID="{78F2D5AF-99BF-42CC-B425-AEA0BA54E0B6}" presName="parentLeftMargin" presStyleLbl="node1" presStyleIdx="0" presStyleCnt="4"/>
      <dgm:spPr/>
    </dgm:pt>
    <dgm:pt modelId="{8FEFC757-1314-4E41-A38D-173E358A79F5}" type="pres">
      <dgm:prSet presAssocID="{78F2D5AF-99BF-42CC-B425-AEA0BA54E0B6}" presName="parentText" presStyleLbl="node1" presStyleIdx="0" presStyleCnt="4">
        <dgm:presLayoutVars>
          <dgm:chMax val="0"/>
          <dgm:bulletEnabled val="1"/>
        </dgm:presLayoutVars>
      </dgm:prSet>
      <dgm:spPr/>
    </dgm:pt>
    <dgm:pt modelId="{8A5A7D0E-6334-4B60-9495-1F0C20DB34DA}" type="pres">
      <dgm:prSet presAssocID="{78F2D5AF-99BF-42CC-B425-AEA0BA54E0B6}" presName="negativeSpace" presStyleCnt="0"/>
      <dgm:spPr/>
    </dgm:pt>
    <dgm:pt modelId="{664A1708-301D-4A3F-8EF8-7EB65854FED3}" type="pres">
      <dgm:prSet presAssocID="{78F2D5AF-99BF-42CC-B425-AEA0BA54E0B6}" presName="childText" presStyleLbl="conFgAcc1" presStyleIdx="0" presStyleCnt="4">
        <dgm:presLayoutVars>
          <dgm:bulletEnabled val="1"/>
        </dgm:presLayoutVars>
      </dgm:prSet>
      <dgm:spPr>
        <a:xfrm>
          <a:off x="0" y="635553"/>
          <a:ext cx="10560594" cy="1033200"/>
        </a:xfrm>
        <a:prstGeom prst="rect">
          <a:avLst/>
        </a:prstGeom>
      </dgm:spPr>
    </dgm:pt>
    <dgm:pt modelId="{C4A540B4-5ED4-43E7-85C2-EC67CF8CBE66}" type="pres">
      <dgm:prSet presAssocID="{C6BCA1C3-9156-4687-97F2-E88EB2055177}" presName="spaceBetweenRectangles" presStyleCnt="0"/>
      <dgm:spPr/>
    </dgm:pt>
    <dgm:pt modelId="{3C831D8D-32A4-4D5D-B1B3-7F33E8CF5C6F}" type="pres">
      <dgm:prSet presAssocID="{769FCC7A-3418-4555-9B88-C8512F907184}" presName="parentLin" presStyleCnt="0"/>
      <dgm:spPr/>
    </dgm:pt>
    <dgm:pt modelId="{6F3C9F35-DF3E-4C2F-B026-B159E04D1B22}" type="pres">
      <dgm:prSet presAssocID="{769FCC7A-3418-4555-9B88-C8512F907184}" presName="parentLeftMargin" presStyleLbl="node1" presStyleIdx="0" presStyleCnt="4"/>
      <dgm:spPr>
        <a:prstGeom prst="roundRect">
          <a:avLst/>
        </a:prstGeom>
      </dgm:spPr>
    </dgm:pt>
    <dgm:pt modelId="{86B40E0F-6518-4870-82C5-9C3AC0D42376}" type="pres">
      <dgm:prSet presAssocID="{769FCC7A-3418-4555-9B88-C8512F907184}" presName="parentText" presStyleLbl="node1" presStyleIdx="1" presStyleCnt="4">
        <dgm:presLayoutVars>
          <dgm:chMax val="0"/>
          <dgm:bulletEnabled val="1"/>
        </dgm:presLayoutVars>
      </dgm:prSet>
      <dgm:spPr/>
    </dgm:pt>
    <dgm:pt modelId="{D861CBCD-F49F-4B81-9B8F-9A18F0C5945D}" type="pres">
      <dgm:prSet presAssocID="{769FCC7A-3418-4555-9B88-C8512F907184}" presName="negativeSpace" presStyleCnt="0"/>
      <dgm:spPr/>
    </dgm:pt>
    <dgm:pt modelId="{0D7E2EC6-3089-491B-B416-A9B1DB76A9E3}" type="pres">
      <dgm:prSet presAssocID="{769FCC7A-3418-4555-9B88-C8512F907184}" presName="childText" presStyleLbl="conFgAcc1" presStyleIdx="1" presStyleCnt="4">
        <dgm:presLayoutVars>
          <dgm:bulletEnabled val="1"/>
        </dgm:presLayoutVars>
      </dgm:prSet>
      <dgm:spPr/>
    </dgm:pt>
    <dgm:pt modelId="{8E1BD845-0823-4304-8021-0B2BCB98C313}" type="pres">
      <dgm:prSet presAssocID="{1373FBF6-B8DE-4819-87C1-488A2ECDDF8F}" presName="spaceBetweenRectangles" presStyleCnt="0"/>
      <dgm:spPr/>
    </dgm:pt>
    <dgm:pt modelId="{FCCCE76C-2CC9-46D4-96D7-A9503005183C}" type="pres">
      <dgm:prSet presAssocID="{58AD70E6-E430-49E0-BFBF-DDD5E85CE020}" presName="parentLin" presStyleCnt="0"/>
      <dgm:spPr/>
    </dgm:pt>
    <dgm:pt modelId="{36F1BCF6-371E-4EA6-86A7-D3392575FA7C}" type="pres">
      <dgm:prSet presAssocID="{58AD70E6-E430-49E0-BFBF-DDD5E85CE020}" presName="parentLeftMargin" presStyleLbl="node1" presStyleIdx="1" presStyleCnt="4"/>
      <dgm:spPr/>
    </dgm:pt>
    <dgm:pt modelId="{6305032E-72A1-49D1-AE28-CCB68F3407F9}" type="pres">
      <dgm:prSet presAssocID="{58AD70E6-E430-49E0-BFBF-DDD5E85CE020}" presName="parentText" presStyleLbl="node1" presStyleIdx="2" presStyleCnt="4">
        <dgm:presLayoutVars>
          <dgm:chMax val="0"/>
          <dgm:bulletEnabled val="1"/>
        </dgm:presLayoutVars>
      </dgm:prSet>
      <dgm:spPr/>
    </dgm:pt>
    <dgm:pt modelId="{9C4CF031-DCBD-42BD-BEFF-243284CF0A7C}" type="pres">
      <dgm:prSet presAssocID="{58AD70E6-E430-49E0-BFBF-DDD5E85CE020}" presName="negativeSpace" presStyleCnt="0"/>
      <dgm:spPr/>
    </dgm:pt>
    <dgm:pt modelId="{1F26AF3B-C20B-4BC3-A103-5CB09CF00C73}" type="pres">
      <dgm:prSet presAssocID="{58AD70E6-E430-49E0-BFBF-DDD5E85CE020}" presName="childText" presStyleLbl="conFgAcc1" presStyleIdx="2" presStyleCnt="4">
        <dgm:presLayoutVars>
          <dgm:bulletEnabled val="1"/>
        </dgm:presLayoutVars>
      </dgm:prSet>
      <dgm:spPr>
        <a:xfrm>
          <a:off x="0" y="2495313"/>
          <a:ext cx="10560594" cy="1033200"/>
        </a:xfrm>
        <a:prstGeom prst="rect">
          <a:avLst/>
        </a:prstGeom>
      </dgm:spPr>
    </dgm:pt>
    <dgm:pt modelId="{F6A07937-D8FA-42EB-AF5D-BB3BFBAD5B90}" type="pres">
      <dgm:prSet presAssocID="{AAAECD47-03DD-442E-AB23-B4D37441AD06}" presName="spaceBetweenRectangles" presStyleCnt="0"/>
      <dgm:spPr/>
    </dgm:pt>
    <dgm:pt modelId="{DD212930-E996-4850-8494-BE4ECC503EC4}" type="pres">
      <dgm:prSet presAssocID="{CB219599-3424-46A9-B0AB-8F946480F38D}" presName="parentLin" presStyleCnt="0"/>
      <dgm:spPr/>
    </dgm:pt>
    <dgm:pt modelId="{426E5FF7-C26A-4959-A3FE-3C4FCECD0D61}" type="pres">
      <dgm:prSet presAssocID="{CB219599-3424-46A9-B0AB-8F946480F38D}" presName="parentLeftMargin" presStyleLbl="node1" presStyleIdx="2" presStyleCnt="4"/>
      <dgm:spPr>
        <a:prstGeom prst="roundRect">
          <a:avLst/>
        </a:prstGeom>
      </dgm:spPr>
    </dgm:pt>
    <dgm:pt modelId="{9777DC4F-DDEE-43A5-9398-586B58A2F7CF}" type="pres">
      <dgm:prSet presAssocID="{CB219599-3424-46A9-B0AB-8F946480F38D}" presName="parentText" presStyleLbl="node1" presStyleIdx="3" presStyleCnt="4">
        <dgm:presLayoutVars>
          <dgm:chMax val="0"/>
          <dgm:bulletEnabled val="1"/>
        </dgm:presLayoutVars>
      </dgm:prSet>
      <dgm:spPr/>
    </dgm:pt>
    <dgm:pt modelId="{942CFA31-3927-4690-B77F-7BD47522FE57}" type="pres">
      <dgm:prSet presAssocID="{CB219599-3424-46A9-B0AB-8F946480F38D}" presName="negativeSpace" presStyleCnt="0"/>
      <dgm:spPr/>
    </dgm:pt>
    <dgm:pt modelId="{15ABC05B-B8AC-422E-96FB-A4FD7789BB9A}" type="pres">
      <dgm:prSet presAssocID="{CB219599-3424-46A9-B0AB-8F946480F38D}" presName="childText" presStyleLbl="conFgAcc1" presStyleIdx="3" presStyleCnt="4">
        <dgm:presLayoutVars>
          <dgm:bulletEnabled val="1"/>
        </dgm:presLayoutVars>
      </dgm:prSet>
      <dgm:spPr/>
    </dgm:pt>
  </dgm:ptLst>
  <dgm:cxnLst>
    <dgm:cxn modelId="{A58C5C08-0868-4383-A6CF-BABE2BD6EB50}" srcId="{07607635-86BB-4617-930F-329BEE7860A3}" destId="{78F2D5AF-99BF-42CC-B425-AEA0BA54E0B6}" srcOrd="0" destOrd="0" parTransId="{81B75785-741C-4974-BAA9-0860E1F6F11A}" sibTransId="{C6BCA1C3-9156-4687-97F2-E88EB2055177}"/>
    <dgm:cxn modelId="{2FCE731A-C925-462A-827E-52E5E2BE7DD4}" type="presOf" srcId="{CB219599-3424-46A9-B0AB-8F946480F38D}" destId="{426E5FF7-C26A-4959-A3FE-3C4FCECD0D61}" srcOrd="0" destOrd="0" presId="urn:microsoft.com/office/officeart/2005/8/layout/list1"/>
    <dgm:cxn modelId="{B7C15329-569D-47E9-AC50-B4E18AB9F2FC}" type="presOf" srcId="{769FCC7A-3418-4555-9B88-C8512F907184}" destId="{86B40E0F-6518-4870-82C5-9C3AC0D42376}" srcOrd="1" destOrd="0" presId="urn:microsoft.com/office/officeart/2005/8/layout/list1"/>
    <dgm:cxn modelId="{DF59AC30-E33F-48D3-933B-93BB9D93D713}" srcId="{07607635-86BB-4617-930F-329BEE7860A3}" destId="{58AD70E6-E430-49E0-BFBF-DDD5E85CE020}" srcOrd="2" destOrd="0" parTransId="{57D24AA5-7CF8-4252-AB56-402CE69C6383}" sibTransId="{AAAECD47-03DD-442E-AB23-B4D37441AD06}"/>
    <dgm:cxn modelId="{7E67875B-BB9B-46E2-9645-F1B77E86BA0F}" srcId="{07607635-86BB-4617-930F-329BEE7860A3}" destId="{769FCC7A-3418-4555-9B88-C8512F907184}" srcOrd="1" destOrd="0" parTransId="{E831EFD9-C58E-440D-B86F-5A4A43D9F5ED}" sibTransId="{1373FBF6-B8DE-4819-87C1-488A2ECDDF8F}"/>
    <dgm:cxn modelId="{51A39043-8F44-4901-8BB4-9FF301F9985E}" type="presOf" srcId="{58AD70E6-E430-49E0-BFBF-DDD5E85CE020}" destId="{36F1BCF6-371E-4EA6-86A7-D3392575FA7C}" srcOrd="0" destOrd="0" presId="urn:microsoft.com/office/officeart/2005/8/layout/list1"/>
    <dgm:cxn modelId="{3F2E5766-7970-4CB4-9785-F7E24D5321E5}" type="presOf" srcId="{78F2D5AF-99BF-42CC-B425-AEA0BA54E0B6}" destId="{CCB0DF58-EDB2-4F7F-B840-BA3FE5ABE7A4}" srcOrd="0" destOrd="0" presId="urn:microsoft.com/office/officeart/2005/8/layout/list1"/>
    <dgm:cxn modelId="{A4D78399-49E8-4690-8C38-2C970C3F17D9}" srcId="{07607635-86BB-4617-930F-329BEE7860A3}" destId="{CB219599-3424-46A9-B0AB-8F946480F38D}" srcOrd="3" destOrd="0" parTransId="{315DE485-72B1-4451-9316-FA36CE4540BD}" sibTransId="{9A565A9A-E57B-4E64-B98D-53A188B370E8}"/>
    <dgm:cxn modelId="{35A01BD7-DE40-4339-B78F-79B4F28D125F}" type="presOf" srcId="{769FCC7A-3418-4555-9B88-C8512F907184}" destId="{6F3C9F35-DF3E-4C2F-B026-B159E04D1B22}" srcOrd="0" destOrd="0" presId="urn:microsoft.com/office/officeart/2005/8/layout/list1"/>
    <dgm:cxn modelId="{8F4C35EB-5532-4E59-A62F-DFF5BBF40909}" type="presOf" srcId="{07607635-86BB-4617-930F-329BEE7860A3}" destId="{64B221B8-942F-4F7E-A89F-6E4060787324}" srcOrd="0" destOrd="0" presId="urn:microsoft.com/office/officeart/2005/8/layout/list1"/>
    <dgm:cxn modelId="{F749B4FA-CC4A-4110-B2A4-F09A403F259C}" type="presOf" srcId="{CB219599-3424-46A9-B0AB-8F946480F38D}" destId="{9777DC4F-DDEE-43A5-9398-586B58A2F7CF}" srcOrd="1" destOrd="0" presId="urn:microsoft.com/office/officeart/2005/8/layout/list1"/>
    <dgm:cxn modelId="{41CC37FC-D1A4-408E-8E0A-D1019DF7AA6F}" type="presOf" srcId="{58AD70E6-E430-49E0-BFBF-DDD5E85CE020}" destId="{6305032E-72A1-49D1-AE28-CCB68F3407F9}" srcOrd="1" destOrd="0" presId="urn:microsoft.com/office/officeart/2005/8/layout/list1"/>
    <dgm:cxn modelId="{CBC0D9FD-6CB7-4ECD-9FD8-862412654089}" type="presOf" srcId="{78F2D5AF-99BF-42CC-B425-AEA0BA54E0B6}" destId="{8FEFC757-1314-4E41-A38D-173E358A79F5}" srcOrd="1" destOrd="0" presId="urn:microsoft.com/office/officeart/2005/8/layout/list1"/>
    <dgm:cxn modelId="{988F63A1-754B-4CC5-AB2B-A1FBC29C62A0}" type="presParOf" srcId="{64B221B8-942F-4F7E-A89F-6E4060787324}" destId="{8186FA95-605F-4ECC-8CF5-97DF63A8A642}" srcOrd="0" destOrd="0" presId="urn:microsoft.com/office/officeart/2005/8/layout/list1"/>
    <dgm:cxn modelId="{A0DE6DC7-4B8C-4FE6-9B40-3D9422F62EA9}" type="presParOf" srcId="{8186FA95-605F-4ECC-8CF5-97DF63A8A642}" destId="{CCB0DF58-EDB2-4F7F-B840-BA3FE5ABE7A4}" srcOrd="0" destOrd="0" presId="urn:microsoft.com/office/officeart/2005/8/layout/list1"/>
    <dgm:cxn modelId="{E15173D1-FF98-4AAE-97D5-907CC4D301A9}" type="presParOf" srcId="{8186FA95-605F-4ECC-8CF5-97DF63A8A642}" destId="{8FEFC757-1314-4E41-A38D-173E358A79F5}" srcOrd="1" destOrd="0" presId="urn:microsoft.com/office/officeart/2005/8/layout/list1"/>
    <dgm:cxn modelId="{9AE0B1CD-C046-4D65-B5E3-B75474F6ABE2}" type="presParOf" srcId="{64B221B8-942F-4F7E-A89F-6E4060787324}" destId="{8A5A7D0E-6334-4B60-9495-1F0C20DB34DA}" srcOrd="1" destOrd="0" presId="urn:microsoft.com/office/officeart/2005/8/layout/list1"/>
    <dgm:cxn modelId="{94E6899F-4B89-4418-B28C-F1D9E8BB76A7}" type="presParOf" srcId="{64B221B8-942F-4F7E-A89F-6E4060787324}" destId="{664A1708-301D-4A3F-8EF8-7EB65854FED3}" srcOrd="2" destOrd="0" presId="urn:microsoft.com/office/officeart/2005/8/layout/list1"/>
    <dgm:cxn modelId="{7A927E20-8CE6-4DD2-8C7D-E91985379421}" type="presParOf" srcId="{64B221B8-942F-4F7E-A89F-6E4060787324}" destId="{C4A540B4-5ED4-43E7-85C2-EC67CF8CBE66}" srcOrd="3" destOrd="0" presId="urn:microsoft.com/office/officeart/2005/8/layout/list1"/>
    <dgm:cxn modelId="{AD50F082-3E3A-4E83-8603-34359BFCE7ED}" type="presParOf" srcId="{64B221B8-942F-4F7E-A89F-6E4060787324}" destId="{3C831D8D-32A4-4D5D-B1B3-7F33E8CF5C6F}" srcOrd="4" destOrd="0" presId="urn:microsoft.com/office/officeart/2005/8/layout/list1"/>
    <dgm:cxn modelId="{D1519160-EEC9-49DF-83A4-A740825BF6B6}" type="presParOf" srcId="{3C831D8D-32A4-4D5D-B1B3-7F33E8CF5C6F}" destId="{6F3C9F35-DF3E-4C2F-B026-B159E04D1B22}" srcOrd="0" destOrd="0" presId="urn:microsoft.com/office/officeart/2005/8/layout/list1"/>
    <dgm:cxn modelId="{C786D9EC-ABB1-4C63-A69F-D74AA49DCFD2}" type="presParOf" srcId="{3C831D8D-32A4-4D5D-B1B3-7F33E8CF5C6F}" destId="{86B40E0F-6518-4870-82C5-9C3AC0D42376}" srcOrd="1" destOrd="0" presId="urn:microsoft.com/office/officeart/2005/8/layout/list1"/>
    <dgm:cxn modelId="{0F6826A9-840D-4C80-83ED-FB6324C65714}" type="presParOf" srcId="{64B221B8-942F-4F7E-A89F-6E4060787324}" destId="{D861CBCD-F49F-4B81-9B8F-9A18F0C5945D}" srcOrd="5" destOrd="0" presId="urn:microsoft.com/office/officeart/2005/8/layout/list1"/>
    <dgm:cxn modelId="{C6BC3944-12A3-45DD-ABC5-CFD58F23E4BB}" type="presParOf" srcId="{64B221B8-942F-4F7E-A89F-6E4060787324}" destId="{0D7E2EC6-3089-491B-B416-A9B1DB76A9E3}" srcOrd="6" destOrd="0" presId="urn:microsoft.com/office/officeart/2005/8/layout/list1"/>
    <dgm:cxn modelId="{0171653E-49B2-499D-8EF7-165D4134F24C}" type="presParOf" srcId="{64B221B8-942F-4F7E-A89F-6E4060787324}" destId="{8E1BD845-0823-4304-8021-0B2BCB98C313}" srcOrd="7" destOrd="0" presId="urn:microsoft.com/office/officeart/2005/8/layout/list1"/>
    <dgm:cxn modelId="{72753E6F-AE58-4D56-B6CB-8D50509EBED9}" type="presParOf" srcId="{64B221B8-942F-4F7E-A89F-6E4060787324}" destId="{FCCCE76C-2CC9-46D4-96D7-A9503005183C}" srcOrd="8" destOrd="0" presId="urn:microsoft.com/office/officeart/2005/8/layout/list1"/>
    <dgm:cxn modelId="{D337DDED-038D-405B-BA8D-5AEBB977D2FF}" type="presParOf" srcId="{FCCCE76C-2CC9-46D4-96D7-A9503005183C}" destId="{36F1BCF6-371E-4EA6-86A7-D3392575FA7C}" srcOrd="0" destOrd="0" presId="urn:microsoft.com/office/officeart/2005/8/layout/list1"/>
    <dgm:cxn modelId="{1CFCD8FC-DF0D-450F-8899-63024E15DE44}" type="presParOf" srcId="{FCCCE76C-2CC9-46D4-96D7-A9503005183C}" destId="{6305032E-72A1-49D1-AE28-CCB68F3407F9}" srcOrd="1" destOrd="0" presId="urn:microsoft.com/office/officeart/2005/8/layout/list1"/>
    <dgm:cxn modelId="{88637C81-1CE5-4F51-8A12-999AD9B31A40}" type="presParOf" srcId="{64B221B8-942F-4F7E-A89F-6E4060787324}" destId="{9C4CF031-DCBD-42BD-BEFF-243284CF0A7C}" srcOrd="9" destOrd="0" presId="urn:microsoft.com/office/officeart/2005/8/layout/list1"/>
    <dgm:cxn modelId="{8A183A41-A18C-4BB2-88C2-D721A03E17F9}" type="presParOf" srcId="{64B221B8-942F-4F7E-A89F-6E4060787324}" destId="{1F26AF3B-C20B-4BC3-A103-5CB09CF00C73}" srcOrd="10" destOrd="0" presId="urn:microsoft.com/office/officeart/2005/8/layout/list1"/>
    <dgm:cxn modelId="{7147C9EE-A126-41B1-8725-83112F6724ED}" type="presParOf" srcId="{64B221B8-942F-4F7E-A89F-6E4060787324}" destId="{F6A07937-D8FA-42EB-AF5D-BB3BFBAD5B90}" srcOrd="11" destOrd="0" presId="urn:microsoft.com/office/officeart/2005/8/layout/list1"/>
    <dgm:cxn modelId="{69C3FBEF-114C-4C8B-A6A4-599CD4B0DEA3}" type="presParOf" srcId="{64B221B8-942F-4F7E-A89F-6E4060787324}" destId="{DD212930-E996-4850-8494-BE4ECC503EC4}" srcOrd="12" destOrd="0" presId="urn:microsoft.com/office/officeart/2005/8/layout/list1"/>
    <dgm:cxn modelId="{D57D0EFB-0BD5-4D2E-AFFC-1604F37E79A3}" type="presParOf" srcId="{DD212930-E996-4850-8494-BE4ECC503EC4}" destId="{426E5FF7-C26A-4959-A3FE-3C4FCECD0D61}" srcOrd="0" destOrd="0" presId="urn:microsoft.com/office/officeart/2005/8/layout/list1"/>
    <dgm:cxn modelId="{5B4D759A-3FE6-4406-A83D-2C9769A7E17F}" type="presParOf" srcId="{DD212930-E996-4850-8494-BE4ECC503EC4}" destId="{9777DC4F-DDEE-43A5-9398-586B58A2F7CF}" srcOrd="1" destOrd="0" presId="urn:microsoft.com/office/officeart/2005/8/layout/list1"/>
    <dgm:cxn modelId="{6FB49D00-3B44-4D0E-958D-D6F415C1E5B7}" type="presParOf" srcId="{64B221B8-942F-4F7E-A89F-6E4060787324}" destId="{942CFA31-3927-4690-B77F-7BD47522FE57}" srcOrd="13" destOrd="0" presId="urn:microsoft.com/office/officeart/2005/8/layout/list1"/>
    <dgm:cxn modelId="{2DB3F45E-E7BE-4BB9-A1C3-E9CB5DA3FE57}" type="presParOf" srcId="{64B221B8-942F-4F7E-A89F-6E4060787324}" destId="{15ABC05B-B8AC-422E-96FB-A4FD7789BB9A}"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1EFAC35-8A8E-4460-B808-D82CC11AE2D7}" type="doc">
      <dgm:prSet loTypeId="urn:microsoft.com/office/officeart/2005/8/layout/chevron1" loCatId="process" qsTypeId="urn:microsoft.com/office/officeart/2005/8/quickstyle/simple1" qsCatId="simple" csTypeId="urn:microsoft.com/office/officeart/2005/8/colors/accent1_2" csCatId="accent1" phldr="1"/>
      <dgm:spPr/>
    </dgm:pt>
    <dgm:pt modelId="{059B17E4-98B4-46AA-A806-FC96AB160BB2}">
      <dgm:prSet phldrT="[Text]" custT="1"/>
      <dgm:spPr>
        <a:solidFill>
          <a:srgbClr val="FF0000"/>
        </a:solidFill>
      </dgm:spPr>
      <dgm:t>
        <a:bodyPr/>
        <a:lstStyle/>
        <a:p>
          <a:r>
            <a:rPr lang="en-US" sz="1000" dirty="0"/>
            <a:t>Create</a:t>
          </a:r>
        </a:p>
      </dgm:t>
    </dgm:pt>
    <dgm:pt modelId="{02E920BC-8F20-40EE-BD29-542F73EC5983}" type="parTrans" cxnId="{5A676B5E-11E8-4D30-BC16-EFBCB123B393}">
      <dgm:prSet/>
      <dgm:spPr/>
      <dgm:t>
        <a:bodyPr/>
        <a:lstStyle/>
        <a:p>
          <a:endParaRPr lang="en-US" sz="1400"/>
        </a:p>
      </dgm:t>
    </dgm:pt>
    <dgm:pt modelId="{75C51124-A5D6-4A8D-B5D0-42CD209D39D0}" type="sibTrans" cxnId="{5A676B5E-11E8-4D30-BC16-EFBCB123B393}">
      <dgm:prSet/>
      <dgm:spPr/>
      <dgm:t>
        <a:bodyPr/>
        <a:lstStyle/>
        <a:p>
          <a:endParaRPr lang="en-US" sz="1400"/>
        </a:p>
      </dgm:t>
    </dgm:pt>
    <dgm:pt modelId="{E00F7FBB-C1B1-4BB4-A7B7-5DE0BD1B9B8C}">
      <dgm:prSet phldrT="[Text]" custT="1"/>
      <dgm:spPr>
        <a:solidFill>
          <a:srgbClr val="FFC000"/>
        </a:solidFill>
      </dgm:spPr>
      <dgm:t>
        <a:bodyPr/>
        <a:lstStyle/>
        <a:p>
          <a:r>
            <a:rPr lang="en-US" sz="1400" dirty="0"/>
            <a:t>PA</a:t>
          </a:r>
        </a:p>
      </dgm:t>
    </dgm:pt>
    <dgm:pt modelId="{A34C7291-5A7F-4F4D-80B4-D6AF8591516E}" type="parTrans" cxnId="{6A8F0ADC-4ACE-4F21-A05C-4EEC620A88A2}">
      <dgm:prSet/>
      <dgm:spPr/>
      <dgm:t>
        <a:bodyPr/>
        <a:lstStyle/>
        <a:p>
          <a:endParaRPr lang="en-US" sz="1400"/>
        </a:p>
      </dgm:t>
    </dgm:pt>
    <dgm:pt modelId="{4A54744B-05E5-4037-949F-8B472390EA43}" type="sibTrans" cxnId="{6A8F0ADC-4ACE-4F21-A05C-4EEC620A88A2}">
      <dgm:prSet/>
      <dgm:spPr/>
      <dgm:t>
        <a:bodyPr/>
        <a:lstStyle/>
        <a:p>
          <a:endParaRPr lang="en-US" sz="1400"/>
        </a:p>
      </dgm:t>
    </dgm:pt>
    <dgm:pt modelId="{A4700F36-D731-45AE-80ED-99CDA9D0BB2E}">
      <dgm:prSet phldrT="[Text]" custT="1"/>
      <dgm:spPr>
        <a:solidFill>
          <a:srgbClr val="FFFF00"/>
        </a:solidFill>
      </dgm:spPr>
      <dgm:t>
        <a:bodyPr/>
        <a:lstStyle/>
        <a:p>
          <a:r>
            <a:rPr lang="en-US" sz="1400" dirty="0">
              <a:solidFill>
                <a:schemeClr val="tx1"/>
              </a:solidFill>
            </a:rPr>
            <a:t>RCA</a:t>
          </a:r>
        </a:p>
      </dgm:t>
    </dgm:pt>
    <dgm:pt modelId="{3BF6181A-889C-4C2E-9CEE-207C6D082CC9}" type="parTrans" cxnId="{28CD2D8E-8FC4-4BBC-8F4B-4371945BE697}">
      <dgm:prSet/>
      <dgm:spPr/>
      <dgm:t>
        <a:bodyPr/>
        <a:lstStyle/>
        <a:p>
          <a:endParaRPr lang="en-US" sz="1400"/>
        </a:p>
      </dgm:t>
    </dgm:pt>
    <dgm:pt modelId="{54A150F4-6F8A-490B-AECA-D640D9AF1C41}" type="sibTrans" cxnId="{28CD2D8E-8FC4-4BBC-8F4B-4371945BE697}">
      <dgm:prSet/>
      <dgm:spPr/>
      <dgm:t>
        <a:bodyPr/>
        <a:lstStyle/>
        <a:p>
          <a:endParaRPr lang="en-US" sz="1400"/>
        </a:p>
      </dgm:t>
    </dgm:pt>
    <dgm:pt modelId="{99A35E3C-6E26-40A5-B172-2F637FBDAE00}">
      <dgm:prSet phldrT="[Text]" custT="1"/>
      <dgm:spPr>
        <a:solidFill>
          <a:srgbClr val="92D050"/>
        </a:solidFill>
      </dgm:spPr>
      <dgm:t>
        <a:bodyPr/>
        <a:lstStyle/>
        <a:p>
          <a:r>
            <a:rPr lang="en-US" sz="1400" dirty="0"/>
            <a:t>CA</a:t>
          </a:r>
        </a:p>
      </dgm:t>
    </dgm:pt>
    <dgm:pt modelId="{B7EE5E95-FD46-47B4-A5A8-B42812B58FD9}" type="parTrans" cxnId="{A25DE6A6-3946-4D32-BBE8-F86D805F0C1E}">
      <dgm:prSet/>
      <dgm:spPr/>
      <dgm:t>
        <a:bodyPr/>
        <a:lstStyle/>
        <a:p>
          <a:endParaRPr lang="en-US" sz="1400"/>
        </a:p>
      </dgm:t>
    </dgm:pt>
    <dgm:pt modelId="{B5622F7E-75D9-41E3-99A0-4BF2A0BD0676}" type="sibTrans" cxnId="{A25DE6A6-3946-4D32-BBE8-F86D805F0C1E}">
      <dgm:prSet/>
      <dgm:spPr/>
      <dgm:t>
        <a:bodyPr/>
        <a:lstStyle/>
        <a:p>
          <a:endParaRPr lang="en-US" sz="1400"/>
        </a:p>
      </dgm:t>
    </dgm:pt>
    <dgm:pt modelId="{D12B31EA-3541-4965-AA48-8C42DE28C6D4}">
      <dgm:prSet phldrT="[Text]" custT="1"/>
      <dgm:spPr>
        <a:solidFill>
          <a:srgbClr val="00B050"/>
        </a:solidFill>
      </dgm:spPr>
      <dgm:t>
        <a:bodyPr/>
        <a:lstStyle/>
        <a:p>
          <a:r>
            <a:rPr lang="en-US" sz="1400" dirty="0"/>
            <a:t>IMP</a:t>
          </a:r>
        </a:p>
      </dgm:t>
    </dgm:pt>
    <dgm:pt modelId="{7321C929-2A9A-45B0-851F-C865E4306CC8}" type="parTrans" cxnId="{EB316ADC-55C4-4058-A40F-57B526350F96}">
      <dgm:prSet/>
      <dgm:spPr/>
      <dgm:t>
        <a:bodyPr/>
        <a:lstStyle/>
        <a:p>
          <a:endParaRPr lang="en-US" sz="1400"/>
        </a:p>
      </dgm:t>
    </dgm:pt>
    <dgm:pt modelId="{FC22AD0E-1B89-4A8F-A560-4DE0D1169073}" type="sibTrans" cxnId="{EB316ADC-55C4-4058-A40F-57B526350F96}">
      <dgm:prSet/>
      <dgm:spPr/>
      <dgm:t>
        <a:bodyPr/>
        <a:lstStyle/>
        <a:p>
          <a:endParaRPr lang="en-US" sz="1400"/>
        </a:p>
      </dgm:t>
    </dgm:pt>
    <dgm:pt modelId="{22A3B3E4-07B8-4B82-AF65-8C37A154517C}">
      <dgm:prSet phldrT="[Text]" custT="1"/>
      <dgm:spPr/>
      <dgm:t>
        <a:bodyPr/>
        <a:lstStyle/>
        <a:p>
          <a:r>
            <a:rPr lang="en-US" sz="1000" dirty="0"/>
            <a:t>CA Eff</a:t>
          </a:r>
        </a:p>
      </dgm:t>
    </dgm:pt>
    <dgm:pt modelId="{3EF54168-CCB5-4024-9831-C1228A642F76}" type="parTrans" cxnId="{F4CA70F7-20E3-4E63-B550-F4BDBA6B2B22}">
      <dgm:prSet/>
      <dgm:spPr/>
      <dgm:t>
        <a:bodyPr/>
        <a:lstStyle/>
        <a:p>
          <a:endParaRPr lang="en-US" sz="1400"/>
        </a:p>
      </dgm:t>
    </dgm:pt>
    <dgm:pt modelId="{8C5FAE9C-9830-458D-AEF6-4B1E6C0990D9}" type="sibTrans" cxnId="{F4CA70F7-20E3-4E63-B550-F4BDBA6B2B22}">
      <dgm:prSet/>
      <dgm:spPr/>
      <dgm:t>
        <a:bodyPr/>
        <a:lstStyle/>
        <a:p>
          <a:endParaRPr lang="en-US" sz="1400"/>
        </a:p>
      </dgm:t>
    </dgm:pt>
    <dgm:pt modelId="{B02EB198-8C89-48D9-9DF5-DB0B19A7DF31}">
      <dgm:prSet phldrT="[Text]" custT="1"/>
      <dgm:spPr>
        <a:solidFill>
          <a:srgbClr val="7030A0"/>
        </a:solidFill>
      </dgm:spPr>
      <dgm:t>
        <a:bodyPr/>
        <a:lstStyle/>
        <a:p>
          <a:r>
            <a:rPr lang="en-US" sz="1000" dirty="0"/>
            <a:t>Close</a:t>
          </a:r>
        </a:p>
      </dgm:t>
    </dgm:pt>
    <dgm:pt modelId="{7823962C-7246-4333-9588-C34174D1873C}" type="parTrans" cxnId="{17F9AF5A-FEF2-4E2D-99D2-51957D100AF6}">
      <dgm:prSet/>
      <dgm:spPr/>
      <dgm:t>
        <a:bodyPr/>
        <a:lstStyle/>
        <a:p>
          <a:endParaRPr lang="en-US" sz="1400"/>
        </a:p>
      </dgm:t>
    </dgm:pt>
    <dgm:pt modelId="{42A4E8E7-ECF6-4024-B215-D4A3D331E28B}" type="sibTrans" cxnId="{17F9AF5A-FEF2-4E2D-99D2-51957D100AF6}">
      <dgm:prSet/>
      <dgm:spPr/>
      <dgm:t>
        <a:bodyPr/>
        <a:lstStyle/>
        <a:p>
          <a:endParaRPr lang="en-US" sz="1400"/>
        </a:p>
      </dgm:t>
    </dgm:pt>
    <dgm:pt modelId="{38139AA9-937C-4570-9405-6872CFDF0BE6}" type="pres">
      <dgm:prSet presAssocID="{41EFAC35-8A8E-4460-B808-D82CC11AE2D7}" presName="Name0" presStyleCnt="0">
        <dgm:presLayoutVars>
          <dgm:dir/>
          <dgm:animLvl val="lvl"/>
          <dgm:resizeHandles val="exact"/>
        </dgm:presLayoutVars>
      </dgm:prSet>
      <dgm:spPr/>
    </dgm:pt>
    <dgm:pt modelId="{13A91823-B196-426A-9C22-374FDE8434F4}" type="pres">
      <dgm:prSet presAssocID="{059B17E4-98B4-46AA-A806-FC96AB160BB2}" presName="parTxOnly" presStyleLbl="node1" presStyleIdx="0" presStyleCnt="7">
        <dgm:presLayoutVars>
          <dgm:chMax val="0"/>
          <dgm:chPref val="0"/>
          <dgm:bulletEnabled val="1"/>
        </dgm:presLayoutVars>
      </dgm:prSet>
      <dgm:spPr/>
    </dgm:pt>
    <dgm:pt modelId="{86DECB98-CCA8-495D-AA2A-C388EAC25C5C}" type="pres">
      <dgm:prSet presAssocID="{75C51124-A5D6-4A8D-B5D0-42CD209D39D0}" presName="parTxOnlySpace" presStyleCnt="0"/>
      <dgm:spPr/>
    </dgm:pt>
    <dgm:pt modelId="{D9C7623D-94B0-4C64-9A97-36794BBAB516}" type="pres">
      <dgm:prSet presAssocID="{E00F7FBB-C1B1-4BB4-A7B7-5DE0BD1B9B8C}" presName="parTxOnly" presStyleLbl="node1" presStyleIdx="1" presStyleCnt="7">
        <dgm:presLayoutVars>
          <dgm:chMax val="0"/>
          <dgm:chPref val="0"/>
          <dgm:bulletEnabled val="1"/>
        </dgm:presLayoutVars>
      </dgm:prSet>
      <dgm:spPr/>
    </dgm:pt>
    <dgm:pt modelId="{361CFFA8-9879-43C9-91B8-5BBACF384BB0}" type="pres">
      <dgm:prSet presAssocID="{4A54744B-05E5-4037-949F-8B472390EA43}" presName="parTxOnlySpace" presStyleCnt="0"/>
      <dgm:spPr/>
    </dgm:pt>
    <dgm:pt modelId="{8BF6DB43-CBB5-4EE3-A513-D7EEA55A4559}" type="pres">
      <dgm:prSet presAssocID="{A4700F36-D731-45AE-80ED-99CDA9D0BB2E}" presName="parTxOnly" presStyleLbl="node1" presStyleIdx="2" presStyleCnt="7">
        <dgm:presLayoutVars>
          <dgm:chMax val="0"/>
          <dgm:chPref val="0"/>
          <dgm:bulletEnabled val="1"/>
        </dgm:presLayoutVars>
      </dgm:prSet>
      <dgm:spPr/>
    </dgm:pt>
    <dgm:pt modelId="{BBB03C59-4661-40C7-AC0A-D8170B61E20E}" type="pres">
      <dgm:prSet presAssocID="{54A150F4-6F8A-490B-AECA-D640D9AF1C41}" presName="parTxOnlySpace" presStyleCnt="0"/>
      <dgm:spPr/>
    </dgm:pt>
    <dgm:pt modelId="{D9FDDF2B-E82B-4CD5-A793-1F109CEF4A43}" type="pres">
      <dgm:prSet presAssocID="{99A35E3C-6E26-40A5-B172-2F637FBDAE00}" presName="parTxOnly" presStyleLbl="node1" presStyleIdx="3" presStyleCnt="7">
        <dgm:presLayoutVars>
          <dgm:chMax val="0"/>
          <dgm:chPref val="0"/>
          <dgm:bulletEnabled val="1"/>
        </dgm:presLayoutVars>
      </dgm:prSet>
      <dgm:spPr/>
    </dgm:pt>
    <dgm:pt modelId="{C04B20C8-94D4-47D5-9A87-11898E37C6F1}" type="pres">
      <dgm:prSet presAssocID="{B5622F7E-75D9-41E3-99A0-4BF2A0BD0676}" presName="parTxOnlySpace" presStyleCnt="0"/>
      <dgm:spPr/>
    </dgm:pt>
    <dgm:pt modelId="{E297D38D-AC7D-4316-AFF1-9BF82649C9A5}" type="pres">
      <dgm:prSet presAssocID="{D12B31EA-3541-4965-AA48-8C42DE28C6D4}" presName="parTxOnly" presStyleLbl="node1" presStyleIdx="4" presStyleCnt="7">
        <dgm:presLayoutVars>
          <dgm:chMax val="0"/>
          <dgm:chPref val="0"/>
          <dgm:bulletEnabled val="1"/>
        </dgm:presLayoutVars>
      </dgm:prSet>
      <dgm:spPr/>
    </dgm:pt>
    <dgm:pt modelId="{65D19886-F33D-42B7-97C6-9A7B5487661C}" type="pres">
      <dgm:prSet presAssocID="{FC22AD0E-1B89-4A8F-A560-4DE0D1169073}" presName="parTxOnlySpace" presStyleCnt="0"/>
      <dgm:spPr/>
    </dgm:pt>
    <dgm:pt modelId="{C293E59D-BBD1-40BA-8097-0EBBB1C7F830}" type="pres">
      <dgm:prSet presAssocID="{22A3B3E4-07B8-4B82-AF65-8C37A154517C}" presName="parTxOnly" presStyleLbl="node1" presStyleIdx="5" presStyleCnt="7">
        <dgm:presLayoutVars>
          <dgm:chMax val="0"/>
          <dgm:chPref val="0"/>
          <dgm:bulletEnabled val="1"/>
        </dgm:presLayoutVars>
      </dgm:prSet>
      <dgm:spPr/>
    </dgm:pt>
    <dgm:pt modelId="{D2C2EFCF-D9FB-47E3-B238-128D1743A56A}" type="pres">
      <dgm:prSet presAssocID="{8C5FAE9C-9830-458D-AEF6-4B1E6C0990D9}" presName="parTxOnlySpace" presStyleCnt="0"/>
      <dgm:spPr/>
    </dgm:pt>
    <dgm:pt modelId="{B4E53FD6-1BDB-4A47-AFC5-B1EF04FD2071}" type="pres">
      <dgm:prSet presAssocID="{B02EB198-8C89-48D9-9DF5-DB0B19A7DF31}" presName="parTxOnly" presStyleLbl="node1" presStyleIdx="6" presStyleCnt="7">
        <dgm:presLayoutVars>
          <dgm:chMax val="0"/>
          <dgm:chPref val="0"/>
          <dgm:bulletEnabled val="1"/>
        </dgm:presLayoutVars>
      </dgm:prSet>
      <dgm:spPr/>
    </dgm:pt>
  </dgm:ptLst>
  <dgm:cxnLst>
    <dgm:cxn modelId="{4EF0A503-EC4A-414C-8AA6-58FD506EBEF3}" type="presOf" srcId="{D12B31EA-3541-4965-AA48-8C42DE28C6D4}" destId="{E297D38D-AC7D-4316-AFF1-9BF82649C9A5}" srcOrd="0" destOrd="0" presId="urn:microsoft.com/office/officeart/2005/8/layout/chevron1"/>
    <dgm:cxn modelId="{98DB7A21-4009-4B37-8A41-19E086581A27}" type="presOf" srcId="{99A35E3C-6E26-40A5-B172-2F637FBDAE00}" destId="{D9FDDF2B-E82B-4CD5-A793-1F109CEF4A43}" srcOrd="0" destOrd="0" presId="urn:microsoft.com/office/officeart/2005/8/layout/chevron1"/>
    <dgm:cxn modelId="{5C635125-776C-46BF-853F-01A488A79155}" type="presOf" srcId="{B02EB198-8C89-48D9-9DF5-DB0B19A7DF31}" destId="{B4E53FD6-1BDB-4A47-AFC5-B1EF04FD2071}" srcOrd="0" destOrd="0" presId="urn:microsoft.com/office/officeart/2005/8/layout/chevron1"/>
    <dgm:cxn modelId="{0535FA30-75CA-40E7-B4B0-166ABE5287AD}" type="presOf" srcId="{059B17E4-98B4-46AA-A806-FC96AB160BB2}" destId="{13A91823-B196-426A-9C22-374FDE8434F4}" srcOrd="0" destOrd="0" presId="urn:microsoft.com/office/officeart/2005/8/layout/chevron1"/>
    <dgm:cxn modelId="{5A676B5E-11E8-4D30-BC16-EFBCB123B393}" srcId="{41EFAC35-8A8E-4460-B808-D82CC11AE2D7}" destId="{059B17E4-98B4-46AA-A806-FC96AB160BB2}" srcOrd="0" destOrd="0" parTransId="{02E920BC-8F20-40EE-BD29-542F73EC5983}" sibTransId="{75C51124-A5D6-4A8D-B5D0-42CD209D39D0}"/>
    <dgm:cxn modelId="{F65B566D-E21F-40DA-9BB4-B0F132E80718}" type="presOf" srcId="{A4700F36-D731-45AE-80ED-99CDA9D0BB2E}" destId="{8BF6DB43-CBB5-4EE3-A513-D7EEA55A4559}" srcOrd="0" destOrd="0" presId="urn:microsoft.com/office/officeart/2005/8/layout/chevron1"/>
    <dgm:cxn modelId="{9AFBA975-3E09-4CD9-9BB2-ABB7E64398B4}" type="presOf" srcId="{41EFAC35-8A8E-4460-B808-D82CC11AE2D7}" destId="{38139AA9-937C-4570-9405-6872CFDF0BE6}" srcOrd="0" destOrd="0" presId="urn:microsoft.com/office/officeart/2005/8/layout/chevron1"/>
    <dgm:cxn modelId="{17F9AF5A-FEF2-4E2D-99D2-51957D100AF6}" srcId="{41EFAC35-8A8E-4460-B808-D82CC11AE2D7}" destId="{B02EB198-8C89-48D9-9DF5-DB0B19A7DF31}" srcOrd="6" destOrd="0" parTransId="{7823962C-7246-4333-9588-C34174D1873C}" sibTransId="{42A4E8E7-ECF6-4024-B215-D4A3D331E28B}"/>
    <dgm:cxn modelId="{D3EB8A87-B96E-4207-8DF0-C7614A85F04B}" type="presOf" srcId="{E00F7FBB-C1B1-4BB4-A7B7-5DE0BD1B9B8C}" destId="{D9C7623D-94B0-4C64-9A97-36794BBAB516}" srcOrd="0" destOrd="0" presId="urn:microsoft.com/office/officeart/2005/8/layout/chevron1"/>
    <dgm:cxn modelId="{FE2A7189-6A65-48B9-932C-968DB7E9FEB1}" type="presOf" srcId="{22A3B3E4-07B8-4B82-AF65-8C37A154517C}" destId="{C293E59D-BBD1-40BA-8097-0EBBB1C7F830}" srcOrd="0" destOrd="0" presId="urn:microsoft.com/office/officeart/2005/8/layout/chevron1"/>
    <dgm:cxn modelId="{28CD2D8E-8FC4-4BBC-8F4B-4371945BE697}" srcId="{41EFAC35-8A8E-4460-B808-D82CC11AE2D7}" destId="{A4700F36-D731-45AE-80ED-99CDA9D0BB2E}" srcOrd="2" destOrd="0" parTransId="{3BF6181A-889C-4C2E-9CEE-207C6D082CC9}" sibTransId="{54A150F4-6F8A-490B-AECA-D640D9AF1C41}"/>
    <dgm:cxn modelId="{A25DE6A6-3946-4D32-BBE8-F86D805F0C1E}" srcId="{41EFAC35-8A8E-4460-B808-D82CC11AE2D7}" destId="{99A35E3C-6E26-40A5-B172-2F637FBDAE00}" srcOrd="3" destOrd="0" parTransId="{B7EE5E95-FD46-47B4-A5A8-B42812B58FD9}" sibTransId="{B5622F7E-75D9-41E3-99A0-4BF2A0BD0676}"/>
    <dgm:cxn modelId="{6A8F0ADC-4ACE-4F21-A05C-4EEC620A88A2}" srcId="{41EFAC35-8A8E-4460-B808-D82CC11AE2D7}" destId="{E00F7FBB-C1B1-4BB4-A7B7-5DE0BD1B9B8C}" srcOrd="1" destOrd="0" parTransId="{A34C7291-5A7F-4F4D-80B4-D6AF8591516E}" sibTransId="{4A54744B-05E5-4037-949F-8B472390EA43}"/>
    <dgm:cxn modelId="{EB316ADC-55C4-4058-A40F-57B526350F96}" srcId="{41EFAC35-8A8E-4460-B808-D82CC11AE2D7}" destId="{D12B31EA-3541-4965-AA48-8C42DE28C6D4}" srcOrd="4" destOrd="0" parTransId="{7321C929-2A9A-45B0-851F-C865E4306CC8}" sibTransId="{FC22AD0E-1B89-4A8F-A560-4DE0D1169073}"/>
    <dgm:cxn modelId="{F4CA70F7-20E3-4E63-B550-F4BDBA6B2B22}" srcId="{41EFAC35-8A8E-4460-B808-D82CC11AE2D7}" destId="{22A3B3E4-07B8-4B82-AF65-8C37A154517C}" srcOrd="5" destOrd="0" parTransId="{3EF54168-CCB5-4024-9831-C1228A642F76}" sibTransId="{8C5FAE9C-9830-458D-AEF6-4B1E6C0990D9}"/>
    <dgm:cxn modelId="{AA7EE276-42EE-4C06-A3C7-A7747B80049F}" type="presParOf" srcId="{38139AA9-937C-4570-9405-6872CFDF0BE6}" destId="{13A91823-B196-426A-9C22-374FDE8434F4}" srcOrd="0" destOrd="0" presId="urn:microsoft.com/office/officeart/2005/8/layout/chevron1"/>
    <dgm:cxn modelId="{6CCD8F0A-43AD-49EA-9469-00241FD016D7}" type="presParOf" srcId="{38139AA9-937C-4570-9405-6872CFDF0BE6}" destId="{86DECB98-CCA8-495D-AA2A-C388EAC25C5C}" srcOrd="1" destOrd="0" presId="urn:microsoft.com/office/officeart/2005/8/layout/chevron1"/>
    <dgm:cxn modelId="{39078FD3-9359-4D45-9E86-18B547F8A874}" type="presParOf" srcId="{38139AA9-937C-4570-9405-6872CFDF0BE6}" destId="{D9C7623D-94B0-4C64-9A97-36794BBAB516}" srcOrd="2" destOrd="0" presId="urn:microsoft.com/office/officeart/2005/8/layout/chevron1"/>
    <dgm:cxn modelId="{2DC1BD8B-22AC-4F2B-8809-656309A952E1}" type="presParOf" srcId="{38139AA9-937C-4570-9405-6872CFDF0BE6}" destId="{361CFFA8-9879-43C9-91B8-5BBACF384BB0}" srcOrd="3" destOrd="0" presId="urn:microsoft.com/office/officeart/2005/8/layout/chevron1"/>
    <dgm:cxn modelId="{BB780819-31CF-4370-84AC-1B14718CBD48}" type="presParOf" srcId="{38139AA9-937C-4570-9405-6872CFDF0BE6}" destId="{8BF6DB43-CBB5-4EE3-A513-D7EEA55A4559}" srcOrd="4" destOrd="0" presId="urn:microsoft.com/office/officeart/2005/8/layout/chevron1"/>
    <dgm:cxn modelId="{CC0BF802-5D06-4FFD-A32D-DC360AADA257}" type="presParOf" srcId="{38139AA9-937C-4570-9405-6872CFDF0BE6}" destId="{BBB03C59-4661-40C7-AC0A-D8170B61E20E}" srcOrd="5" destOrd="0" presId="urn:microsoft.com/office/officeart/2005/8/layout/chevron1"/>
    <dgm:cxn modelId="{3F56488A-DB1B-4200-AF7D-ED7016B4DFEC}" type="presParOf" srcId="{38139AA9-937C-4570-9405-6872CFDF0BE6}" destId="{D9FDDF2B-E82B-4CD5-A793-1F109CEF4A43}" srcOrd="6" destOrd="0" presId="urn:microsoft.com/office/officeart/2005/8/layout/chevron1"/>
    <dgm:cxn modelId="{E0D4819F-1B78-4A76-8F58-D044169C23E8}" type="presParOf" srcId="{38139AA9-937C-4570-9405-6872CFDF0BE6}" destId="{C04B20C8-94D4-47D5-9A87-11898E37C6F1}" srcOrd="7" destOrd="0" presId="urn:microsoft.com/office/officeart/2005/8/layout/chevron1"/>
    <dgm:cxn modelId="{EC81F4A6-0A86-4F27-B20E-88CB079115AB}" type="presParOf" srcId="{38139AA9-937C-4570-9405-6872CFDF0BE6}" destId="{E297D38D-AC7D-4316-AFF1-9BF82649C9A5}" srcOrd="8" destOrd="0" presId="urn:microsoft.com/office/officeart/2005/8/layout/chevron1"/>
    <dgm:cxn modelId="{573FA631-C7EE-4EA1-9DEA-C96509E0CA35}" type="presParOf" srcId="{38139AA9-937C-4570-9405-6872CFDF0BE6}" destId="{65D19886-F33D-42B7-97C6-9A7B5487661C}" srcOrd="9" destOrd="0" presId="urn:microsoft.com/office/officeart/2005/8/layout/chevron1"/>
    <dgm:cxn modelId="{C46B2E0B-ED16-45D3-87DD-B3977354E8C9}" type="presParOf" srcId="{38139AA9-937C-4570-9405-6872CFDF0BE6}" destId="{C293E59D-BBD1-40BA-8097-0EBBB1C7F830}" srcOrd="10" destOrd="0" presId="urn:microsoft.com/office/officeart/2005/8/layout/chevron1"/>
    <dgm:cxn modelId="{457E1F95-75E5-404F-AECD-EF5F1E94BC13}" type="presParOf" srcId="{38139AA9-937C-4570-9405-6872CFDF0BE6}" destId="{D2C2EFCF-D9FB-47E3-B238-128D1743A56A}" srcOrd="11" destOrd="0" presId="urn:microsoft.com/office/officeart/2005/8/layout/chevron1"/>
    <dgm:cxn modelId="{9570929A-3858-4E31-A291-F1D3828B282B}" type="presParOf" srcId="{38139AA9-937C-4570-9405-6872CFDF0BE6}" destId="{B4E53FD6-1BDB-4A47-AFC5-B1EF04FD2071}" srcOrd="12"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4A1708-301D-4A3F-8EF8-7EB65854FED3}">
      <dsp:nvSpPr>
        <dsp:cNvPr id="0" name=""/>
        <dsp:cNvSpPr/>
      </dsp:nvSpPr>
      <dsp:spPr>
        <a:xfrm>
          <a:off x="0" y="511533"/>
          <a:ext cx="10560594" cy="756000"/>
        </a:xfrm>
        <a:prstGeom prst="rect">
          <a:avLst/>
        </a:prstGeom>
        <a:solidFill>
          <a:schemeClr val="accent3">
            <a:alpha val="90000"/>
            <a:tint val="4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EFC757-1314-4E41-A38D-173E358A79F5}">
      <dsp:nvSpPr>
        <dsp:cNvPr id="0" name=""/>
        <dsp:cNvSpPr/>
      </dsp:nvSpPr>
      <dsp:spPr>
        <a:xfrm>
          <a:off x="528029" y="68733"/>
          <a:ext cx="7392415" cy="885600"/>
        </a:xfrm>
        <a:prstGeom prst="round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16" tIns="0" rIns="279416" bIns="0" numCol="1" spcCol="1270" anchor="ctr" anchorCtr="0">
          <a:noAutofit/>
        </a:bodyPr>
        <a:lstStyle/>
        <a:p>
          <a:pPr marL="0" lvl="0" indent="0" algn="l" defTabSz="889000">
            <a:lnSpc>
              <a:spcPct val="90000"/>
            </a:lnSpc>
            <a:spcBef>
              <a:spcPct val="0"/>
            </a:spcBef>
            <a:spcAft>
              <a:spcPct val="35000"/>
            </a:spcAft>
            <a:buNone/>
          </a:pPr>
          <a:r>
            <a:rPr lang="en-US" sz="2000" kern="1200" dirty="0"/>
            <a:t>Quality Council  </a:t>
          </a:r>
          <a:endParaRPr lang="en-US" sz="2000" kern="1200" dirty="0">
            <a:latin typeface="Calibri" panose="020F0502020204030204" pitchFamily="34" charset="0"/>
            <a:ea typeface="+mn-ea"/>
            <a:cs typeface="Calibri" panose="020F0502020204030204" pitchFamily="34" charset="0"/>
          </a:endParaRPr>
        </a:p>
      </dsp:txBody>
      <dsp:txXfrm>
        <a:off x="571260" y="111964"/>
        <a:ext cx="7305953" cy="799138"/>
      </dsp:txXfrm>
    </dsp:sp>
    <dsp:sp modelId="{0D7E2EC6-3089-491B-B416-A9B1DB76A9E3}">
      <dsp:nvSpPr>
        <dsp:cNvPr id="0" name=""/>
        <dsp:cNvSpPr/>
      </dsp:nvSpPr>
      <dsp:spPr>
        <a:xfrm>
          <a:off x="0" y="1872333"/>
          <a:ext cx="10560594" cy="756000"/>
        </a:xfrm>
        <a:prstGeom prst="rect">
          <a:avLst/>
        </a:prstGeom>
        <a:solidFill>
          <a:schemeClr val="accent3">
            <a:alpha val="90000"/>
            <a:tint val="4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6B40E0F-6518-4870-82C5-9C3AC0D42376}">
      <dsp:nvSpPr>
        <dsp:cNvPr id="0" name=""/>
        <dsp:cNvSpPr/>
      </dsp:nvSpPr>
      <dsp:spPr>
        <a:xfrm>
          <a:off x="528029" y="1429533"/>
          <a:ext cx="7392415" cy="885600"/>
        </a:xfrm>
        <a:prstGeom prst="round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16" tIns="0" rIns="279416" bIns="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Calibri" panose="020F0502020204030204" pitchFamily="34" charset="0"/>
              <a:ea typeface="+mn-ea"/>
              <a:cs typeface="Calibri" panose="020F0502020204030204" pitchFamily="34" charset="0"/>
            </a:rPr>
            <a:t>Reliability &amp; Warranty  Update</a:t>
          </a:r>
        </a:p>
      </dsp:txBody>
      <dsp:txXfrm>
        <a:off x="571260" y="1472764"/>
        <a:ext cx="7305953" cy="799138"/>
      </dsp:txXfrm>
    </dsp:sp>
    <dsp:sp modelId="{1F26AF3B-C20B-4BC3-A103-5CB09CF00C73}">
      <dsp:nvSpPr>
        <dsp:cNvPr id="0" name=""/>
        <dsp:cNvSpPr/>
      </dsp:nvSpPr>
      <dsp:spPr>
        <a:xfrm>
          <a:off x="0" y="3233133"/>
          <a:ext cx="10560594" cy="756000"/>
        </a:xfrm>
        <a:prstGeom prst="rect">
          <a:avLst/>
        </a:prstGeom>
        <a:solidFill>
          <a:schemeClr val="accent3">
            <a:alpha val="90000"/>
            <a:tint val="4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305032E-72A1-49D1-AE28-CCB68F3407F9}">
      <dsp:nvSpPr>
        <dsp:cNvPr id="0" name=""/>
        <dsp:cNvSpPr/>
      </dsp:nvSpPr>
      <dsp:spPr>
        <a:xfrm>
          <a:off x="528029" y="2790333"/>
          <a:ext cx="7392415" cy="885600"/>
        </a:xfrm>
        <a:prstGeom prst="round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16" tIns="0" rIns="279416" bIns="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Calibri" panose="020F0502020204030204" pitchFamily="34" charset="0"/>
              <a:ea typeface="+mn-ea"/>
              <a:cs typeface="Calibri" panose="020F0502020204030204" pitchFamily="34" charset="0"/>
            </a:rPr>
            <a:t>Reliability &amp; Warranty  Way forward</a:t>
          </a:r>
        </a:p>
      </dsp:txBody>
      <dsp:txXfrm>
        <a:off x="571260" y="2833564"/>
        <a:ext cx="7305953" cy="799138"/>
      </dsp:txXfrm>
    </dsp:sp>
    <dsp:sp modelId="{15ABC05B-B8AC-422E-96FB-A4FD7789BB9A}">
      <dsp:nvSpPr>
        <dsp:cNvPr id="0" name=""/>
        <dsp:cNvSpPr/>
      </dsp:nvSpPr>
      <dsp:spPr>
        <a:xfrm>
          <a:off x="0" y="4593933"/>
          <a:ext cx="10560594" cy="756000"/>
        </a:xfrm>
        <a:prstGeom prst="rect">
          <a:avLst/>
        </a:prstGeom>
        <a:solidFill>
          <a:schemeClr val="accent3">
            <a:alpha val="90000"/>
            <a:tint val="4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777DC4F-DDEE-43A5-9398-586B58A2F7CF}">
      <dsp:nvSpPr>
        <dsp:cNvPr id="0" name=""/>
        <dsp:cNvSpPr/>
      </dsp:nvSpPr>
      <dsp:spPr>
        <a:xfrm>
          <a:off x="528029" y="4151133"/>
          <a:ext cx="7392415" cy="885600"/>
        </a:xfrm>
        <a:prstGeom prst="round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16" tIns="0" rIns="279416" bIns="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en-US" sz="2000" kern="1200" dirty="0">
              <a:latin typeface="Calibri" panose="020F0502020204030204" pitchFamily="34" charset="0"/>
              <a:ea typeface="+mn-ea"/>
              <a:cs typeface="Calibri" panose="020F0502020204030204" pitchFamily="34" charset="0"/>
            </a:rPr>
            <a:t>Decision / Summarize</a:t>
          </a:r>
          <a:endParaRPr lang="en-IN" sz="2000" kern="1200" dirty="0">
            <a:latin typeface="Calibri" panose="020F0502020204030204" pitchFamily="34" charset="0"/>
            <a:ea typeface="+mn-ea"/>
            <a:cs typeface="Calibri" panose="020F0502020204030204" pitchFamily="34" charset="0"/>
          </a:endParaRPr>
        </a:p>
      </dsp:txBody>
      <dsp:txXfrm>
        <a:off x="571260" y="4194364"/>
        <a:ext cx="7305953" cy="7991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A91823-B196-426A-9C22-374FDE8434F4}">
      <dsp:nvSpPr>
        <dsp:cNvPr id="0" name=""/>
        <dsp:cNvSpPr/>
      </dsp:nvSpPr>
      <dsp:spPr>
        <a:xfrm>
          <a:off x="0" y="2523635"/>
          <a:ext cx="865699" cy="346279"/>
        </a:xfrm>
        <a:prstGeom prst="chevron">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kern="1200" dirty="0"/>
            <a:t>Create</a:t>
          </a:r>
        </a:p>
      </dsp:txBody>
      <dsp:txXfrm>
        <a:off x="173140" y="2523635"/>
        <a:ext cx="519420" cy="346279"/>
      </dsp:txXfrm>
    </dsp:sp>
    <dsp:sp modelId="{D9C7623D-94B0-4C64-9A97-36794BBAB516}">
      <dsp:nvSpPr>
        <dsp:cNvPr id="0" name=""/>
        <dsp:cNvSpPr/>
      </dsp:nvSpPr>
      <dsp:spPr>
        <a:xfrm>
          <a:off x="779129" y="2523635"/>
          <a:ext cx="865699" cy="346279"/>
        </a:xfrm>
        <a:prstGeom prst="chevron">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kern="1200" dirty="0"/>
            <a:t>PA</a:t>
          </a:r>
        </a:p>
      </dsp:txBody>
      <dsp:txXfrm>
        <a:off x="952269" y="2523635"/>
        <a:ext cx="519420" cy="346279"/>
      </dsp:txXfrm>
    </dsp:sp>
    <dsp:sp modelId="{8BF6DB43-CBB5-4EE3-A513-D7EEA55A4559}">
      <dsp:nvSpPr>
        <dsp:cNvPr id="0" name=""/>
        <dsp:cNvSpPr/>
      </dsp:nvSpPr>
      <dsp:spPr>
        <a:xfrm>
          <a:off x="1558258" y="2523635"/>
          <a:ext cx="865699" cy="346279"/>
        </a:xfrm>
        <a:prstGeom prst="chevron">
          <a:avLst/>
        </a:prstGeom>
        <a:solidFill>
          <a:srgbClr val="FFFF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tx1"/>
              </a:solidFill>
            </a:rPr>
            <a:t>RCA</a:t>
          </a:r>
        </a:p>
      </dsp:txBody>
      <dsp:txXfrm>
        <a:off x="1731398" y="2523635"/>
        <a:ext cx="519420" cy="346279"/>
      </dsp:txXfrm>
    </dsp:sp>
    <dsp:sp modelId="{D9FDDF2B-E82B-4CD5-A793-1F109CEF4A43}">
      <dsp:nvSpPr>
        <dsp:cNvPr id="0" name=""/>
        <dsp:cNvSpPr/>
      </dsp:nvSpPr>
      <dsp:spPr>
        <a:xfrm>
          <a:off x="2337387" y="2523635"/>
          <a:ext cx="865699" cy="346279"/>
        </a:xfrm>
        <a:prstGeom prst="chevron">
          <a:avLst/>
        </a:prstGeom>
        <a:solidFill>
          <a:srgbClr val="92D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kern="1200" dirty="0"/>
            <a:t>CA</a:t>
          </a:r>
        </a:p>
      </dsp:txBody>
      <dsp:txXfrm>
        <a:off x="2510527" y="2523635"/>
        <a:ext cx="519420" cy="346279"/>
      </dsp:txXfrm>
    </dsp:sp>
    <dsp:sp modelId="{E297D38D-AC7D-4316-AFF1-9BF82649C9A5}">
      <dsp:nvSpPr>
        <dsp:cNvPr id="0" name=""/>
        <dsp:cNvSpPr/>
      </dsp:nvSpPr>
      <dsp:spPr>
        <a:xfrm>
          <a:off x="3116516" y="2523635"/>
          <a:ext cx="865699" cy="346279"/>
        </a:xfrm>
        <a:prstGeom prst="chevron">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kern="1200" dirty="0"/>
            <a:t>IMP</a:t>
          </a:r>
        </a:p>
      </dsp:txBody>
      <dsp:txXfrm>
        <a:off x="3289656" y="2523635"/>
        <a:ext cx="519420" cy="346279"/>
      </dsp:txXfrm>
    </dsp:sp>
    <dsp:sp modelId="{C293E59D-BBD1-40BA-8097-0EBBB1C7F830}">
      <dsp:nvSpPr>
        <dsp:cNvPr id="0" name=""/>
        <dsp:cNvSpPr/>
      </dsp:nvSpPr>
      <dsp:spPr>
        <a:xfrm>
          <a:off x="3895645" y="2523635"/>
          <a:ext cx="865699" cy="34627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kern="1200" dirty="0"/>
            <a:t>CA Eff</a:t>
          </a:r>
        </a:p>
      </dsp:txBody>
      <dsp:txXfrm>
        <a:off x="4068785" y="2523635"/>
        <a:ext cx="519420" cy="346279"/>
      </dsp:txXfrm>
    </dsp:sp>
    <dsp:sp modelId="{B4E53FD6-1BDB-4A47-AFC5-B1EF04FD2071}">
      <dsp:nvSpPr>
        <dsp:cNvPr id="0" name=""/>
        <dsp:cNvSpPr/>
      </dsp:nvSpPr>
      <dsp:spPr>
        <a:xfrm>
          <a:off x="4674774" y="2523635"/>
          <a:ext cx="865699" cy="346279"/>
        </a:xfrm>
        <a:prstGeom prst="chevron">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kern="1200" dirty="0"/>
            <a:t>Close</a:t>
          </a:r>
        </a:p>
      </dsp:txBody>
      <dsp:txXfrm>
        <a:off x="4847914" y="2523635"/>
        <a:ext cx="519420" cy="346279"/>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15CDA0-3E34-4232-90EE-C4F44504F2B1}" type="datetimeFigureOut">
              <a:rPr lang="en-US" smtClean="0"/>
              <a:t>8/3/2023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3E4E40-F756-4068-8CF2-D9C33462C116}" type="slidenum">
              <a:rPr lang="en-US" smtClean="0"/>
              <a:t>‹#›</a:t>
            </a:fld>
            <a:endParaRPr lang="en-US" dirty="0"/>
          </a:p>
        </p:txBody>
      </p:sp>
    </p:spTree>
    <p:extLst>
      <p:ext uri="{BB962C8B-B14F-4D97-AF65-F5344CB8AC3E}">
        <p14:creationId xmlns:p14="http://schemas.microsoft.com/office/powerpoint/2010/main" val="1085660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 Slide</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0257C9-E508-4C78-A174-1BF09052CE7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56485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slide</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0257C9-E508-4C78-A174-1BF09052CE7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24018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3E4E40-F756-4068-8CF2-D9C33462C116}" type="slidenum">
              <a:rPr lang="en-US" smtClean="0"/>
              <a:t>4</a:t>
            </a:fld>
            <a:endParaRPr lang="en-US" dirty="0"/>
          </a:p>
        </p:txBody>
      </p:sp>
    </p:spTree>
    <p:extLst>
      <p:ext uri="{BB962C8B-B14F-4D97-AF65-F5344CB8AC3E}">
        <p14:creationId xmlns:p14="http://schemas.microsoft.com/office/powerpoint/2010/main" val="1803162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Agenda Slide</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0257C9-E508-4C78-A174-1BF09052CE7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8326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Content Slide</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0257C9-E508-4C78-A174-1BF09052CE7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14682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Content Slide</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0257C9-E508-4C78-A174-1BF09052CE7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94988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Content Slide</a:t>
            </a:r>
            <a:endParaRPr lang="en-GB" dirty="0"/>
          </a:p>
        </p:txBody>
      </p:sp>
      <p:sp>
        <p:nvSpPr>
          <p:cNvPr id="4" name="Slide Number Placeholder 3"/>
          <p:cNvSpPr>
            <a:spLocks noGrp="1"/>
          </p:cNvSpPr>
          <p:nvPr>
            <p:ph type="sldNum" sz="quarter" idx="10"/>
          </p:nvPr>
        </p:nvSpPr>
        <p:spPr/>
        <p:txBody>
          <a:bodyPr/>
          <a:lstStyle/>
          <a:p>
            <a:fld id="{510257C9-E508-4C78-A174-1BF09052CE70}" type="slidenum">
              <a:rPr lang="en-GB" smtClean="0"/>
              <a:t>19</a:t>
            </a:fld>
            <a:endParaRPr lang="en-GB" dirty="0"/>
          </a:p>
        </p:txBody>
      </p:sp>
    </p:spTree>
    <p:extLst>
      <p:ext uri="{BB962C8B-B14F-4D97-AF65-F5344CB8AC3E}">
        <p14:creationId xmlns:p14="http://schemas.microsoft.com/office/powerpoint/2010/main" val="40941802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Agenda Slide</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0257C9-E508-4C78-A174-1BF09052CE7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992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Agenda Slide</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0257C9-E508-4C78-A174-1BF09052CE7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2481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3E4E40-F756-4068-8CF2-D9C33462C116}" type="slidenum">
              <a:rPr lang="en-US" smtClean="0"/>
              <a:t>32</a:t>
            </a:fld>
            <a:endParaRPr lang="en-US" dirty="0"/>
          </a:p>
        </p:txBody>
      </p:sp>
    </p:spTree>
    <p:extLst>
      <p:ext uri="{BB962C8B-B14F-4D97-AF65-F5344CB8AC3E}">
        <p14:creationId xmlns:p14="http://schemas.microsoft.com/office/powerpoint/2010/main" val="1195732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120554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2670738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31675917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Title Slide Option 1">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1524000" y="1122363"/>
            <a:ext cx="9144000" cy="1381125"/>
          </a:xfrm>
        </p:spPr>
        <p:txBody>
          <a:bodyPr anchor="b">
            <a:noAutofit/>
          </a:bodyPr>
          <a:lstStyle>
            <a:lvl1pPr algn="ctr">
              <a:defRPr sz="4800" b="1">
                <a:solidFill>
                  <a:schemeClr val="bg1"/>
                </a:solidFill>
                <a:effectLst>
                  <a:outerShdw blurRad="38100" dist="38100" dir="2700000" algn="tl">
                    <a:srgbClr val="000000">
                      <a:alpha val="43137"/>
                    </a:srgbClr>
                  </a:outerShdw>
                </a:effectLst>
                <a:latin typeface="+mn-lt"/>
              </a:defRPr>
            </a:lvl1pPr>
          </a:lstStyle>
          <a:p>
            <a:r>
              <a:rPr lang="en-US" dirty="0"/>
              <a:t>CLICK TO EDIT MASTER TITLE STYLE</a:t>
            </a:r>
            <a:endParaRPr lang="en-GB" dirty="0"/>
          </a:p>
        </p:txBody>
      </p:sp>
      <p:sp>
        <p:nvSpPr>
          <p:cNvPr id="3" name="Subtitle 2"/>
          <p:cNvSpPr>
            <a:spLocks noGrp="1"/>
          </p:cNvSpPr>
          <p:nvPr>
            <p:ph type="subTitle" idx="1"/>
          </p:nvPr>
        </p:nvSpPr>
        <p:spPr>
          <a:xfrm>
            <a:off x="1524000" y="2604651"/>
            <a:ext cx="9144000" cy="782493"/>
          </a:xfrm>
        </p:spPr>
        <p:txBody>
          <a:bodyPr>
            <a:normAutofit/>
          </a:bodyPr>
          <a:lstStyle>
            <a:lvl1pPr marL="0" indent="0" algn="ctr">
              <a:buNone/>
              <a:defRPr sz="2800" b="1">
                <a:solidFill>
                  <a:schemeClr val="tx1"/>
                </a:solidFill>
                <a:effectLst>
                  <a:outerShdw blurRad="38100" dist="38100" dir="2700000" algn="tl">
                    <a:srgbClr val="000000">
                      <a:alpha val="43137"/>
                    </a:srgb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Tree>
    <p:extLst>
      <p:ext uri="{BB962C8B-B14F-4D97-AF65-F5344CB8AC3E}">
        <p14:creationId xmlns:p14="http://schemas.microsoft.com/office/powerpoint/2010/main" val="31549548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Agenda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p:txBody>
          <a:bodyPr/>
          <a:lstStyle>
            <a:lvl1pPr>
              <a:defRPr>
                <a:solidFill>
                  <a:schemeClr val="bg1"/>
                </a:solidFill>
              </a:defRPr>
            </a:lvl1p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3962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Divider_Option 1">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a:xfrm>
            <a:off x="838201" y="1738648"/>
            <a:ext cx="6348211" cy="1303004"/>
          </a:xfrm>
        </p:spPr>
        <p:txBody>
          <a:bodyPr>
            <a:normAutofit/>
          </a:bodyPr>
          <a:lstStyle>
            <a:lvl1pPr>
              <a:defRPr sz="4000">
                <a:solidFill>
                  <a:schemeClr val="bg1"/>
                </a:solidFill>
              </a:defRPr>
            </a:lvl1p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91297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2" name="Text Placeholder 11"/>
          <p:cNvSpPr>
            <a:spLocks noGrp="1"/>
          </p:cNvSpPr>
          <p:nvPr>
            <p:ph type="body" sz="quarter" idx="13"/>
          </p:nvPr>
        </p:nvSpPr>
        <p:spPr>
          <a:xfrm>
            <a:off x="838201" y="1144589"/>
            <a:ext cx="10224752" cy="501650"/>
          </a:xfrm>
        </p:spPr>
        <p:txBody>
          <a:bodyPr>
            <a:normAutofit/>
          </a:bodyPr>
          <a:lstStyle>
            <a:lvl1pPr marL="0" indent="0">
              <a:buNone/>
              <a:defRPr sz="2400" b="1">
                <a:solidFill>
                  <a:srgbClr val="0070C0"/>
                </a:solidFill>
              </a:defRPr>
            </a:lvl1pPr>
          </a:lstStyle>
          <a:p>
            <a:pPr lvl="0"/>
            <a:r>
              <a:rPr lang="en-US"/>
              <a:t>Edit Master text styles</a:t>
            </a:r>
          </a:p>
        </p:txBody>
      </p:sp>
    </p:spTree>
    <p:extLst>
      <p:ext uri="{BB962C8B-B14F-4D97-AF65-F5344CB8AC3E}">
        <p14:creationId xmlns:p14="http://schemas.microsoft.com/office/powerpoint/2010/main" val="30948783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Two Content Option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9" name="Text Placeholder 8"/>
          <p:cNvSpPr>
            <a:spLocks noGrp="1"/>
          </p:cNvSpPr>
          <p:nvPr>
            <p:ph type="body" sz="quarter" idx="13"/>
          </p:nvPr>
        </p:nvSpPr>
        <p:spPr>
          <a:xfrm>
            <a:off x="838201" y="1144589"/>
            <a:ext cx="10224752" cy="501650"/>
          </a:xfrm>
        </p:spPr>
        <p:txBody>
          <a:bodyPr>
            <a:normAutofit/>
          </a:bodyPr>
          <a:lstStyle>
            <a:lvl1pPr marL="0" indent="0">
              <a:buNone/>
              <a:defRPr sz="2400" b="1">
                <a:solidFill>
                  <a:srgbClr val="0070C0"/>
                </a:solidFill>
              </a:defRPr>
            </a:lvl1pPr>
          </a:lstStyle>
          <a:p>
            <a:pPr lvl="0"/>
            <a:r>
              <a:rPr lang="en-US"/>
              <a:t>Edit Master text styles</a:t>
            </a:r>
          </a:p>
        </p:txBody>
      </p:sp>
    </p:spTree>
    <p:extLst>
      <p:ext uri="{BB962C8B-B14F-4D97-AF65-F5344CB8AC3E}">
        <p14:creationId xmlns:p14="http://schemas.microsoft.com/office/powerpoint/2010/main" val="8501255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9" y="365125"/>
            <a:ext cx="10184526" cy="779463"/>
          </a:xfrm>
        </p:spPr>
        <p:txBody>
          <a:bodyPr/>
          <a:lstStyle/>
          <a:p>
            <a:r>
              <a:rPr lang="en-US" dirty="0"/>
              <a:t>CLICK TO EDIT MASTER TITLE STYLE</a:t>
            </a:r>
            <a:endParaRPr lang="en-GB" dirty="0"/>
          </a:p>
        </p:txBody>
      </p:sp>
      <p:sp>
        <p:nvSpPr>
          <p:cNvPr id="3" name="Text Placeholder 2"/>
          <p:cNvSpPr>
            <a:spLocks noGrp="1"/>
          </p:cNvSpPr>
          <p:nvPr>
            <p:ph type="body" idx="1"/>
          </p:nvPr>
        </p:nvSpPr>
        <p:spPr>
          <a:xfrm>
            <a:off x="839788" y="1812925"/>
            <a:ext cx="5157787" cy="6921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4"/>
          <p:cNvSpPr>
            <a:spLocks noGrp="1"/>
          </p:cNvSpPr>
          <p:nvPr>
            <p:ph type="body" sz="quarter" idx="3"/>
          </p:nvPr>
        </p:nvSpPr>
        <p:spPr>
          <a:xfrm>
            <a:off x="6172200" y="1812925"/>
            <a:ext cx="5183188" cy="692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2" name="Text Placeholder 11"/>
          <p:cNvSpPr>
            <a:spLocks noGrp="1"/>
          </p:cNvSpPr>
          <p:nvPr>
            <p:ph type="body" sz="quarter" idx="13"/>
          </p:nvPr>
        </p:nvSpPr>
        <p:spPr>
          <a:xfrm>
            <a:off x="839788" y="1144588"/>
            <a:ext cx="10184527" cy="501651"/>
          </a:xfrm>
        </p:spPr>
        <p:txBody>
          <a:bodyPr>
            <a:normAutofit/>
          </a:bodyPr>
          <a:lstStyle>
            <a:lvl1pPr marL="0" indent="0">
              <a:buNone/>
              <a:defRPr sz="2400" b="1">
                <a:solidFill>
                  <a:srgbClr val="0070C0"/>
                </a:solidFill>
              </a:defRPr>
            </a:lvl1pPr>
          </a:lstStyle>
          <a:p>
            <a:pPr lvl="0"/>
            <a:r>
              <a:rPr lang="en-US"/>
              <a:t>Edit Master text styles</a:t>
            </a:r>
          </a:p>
        </p:txBody>
      </p:sp>
    </p:spTree>
    <p:extLst>
      <p:ext uri="{BB962C8B-B14F-4D97-AF65-F5344CB8AC3E}">
        <p14:creationId xmlns:p14="http://schemas.microsoft.com/office/powerpoint/2010/main" val="22364980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7_4 Content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2282" y="1911057"/>
            <a:ext cx="662051" cy="1859761"/>
          </a:xfrm>
          <a:prstGeom prst="rect">
            <a:avLst/>
          </a:prstGeom>
        </p:spPr>
      </p:pic>
      <p:pic>
        <p:nvPicPr>
          <p:cNvPr id="18" name="Pictur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56986" y="1911056"/>
            <a:ext cx="662051" cy="1859761"/>
          </a:xfrm>
          <a:prstGeom prst="rect">
            <a:avLst/>
          </a:prstGeom>
        </p:spPr>
      </p:pic>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2282" y="4133704"/>
            <a:ext cx="662051" cy="1859761"/>
          </a:xfrm>
          <a:prstGeom prst="rect">
            <a:avLst/>
          </a:prstGeom>
        </p:spPr>
      </p:pic>
      <p:pic>
        <p:nvPicPr>
          <p:cNvPr id="20" name="Picture 1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56986" y="4133703"/>
            <a:ext cx="662051" cy="1859761"/>
          </a:xfrm>
          <a:prstGeom prst="rect">
            <a:avLst/>
          </a:prstGeom>
        </p:spPr>
      </p:pic>
      <p:sp>
        <p:nvSpPr>
          <p:cNvPr id="24" name="Text Placeholder 23"/>
          <p:cNvSpPr>
            <a:spLocks noGrp="1"/>
          </p:cNvSpPr>
          <p:nvPr>
            <p:ph type="body" sz="quarter" idx="13"/>
          </p:nvPr>
        </p:nvSpPr>
        <p:spPr>
          <a:xfrm>
            <a:off x="838201" y="1144588"/>
            <a:ext cx="10224752" cy="490537"/>
          </a:xfrm>
        </p:spPr>
        <p:txBody>
          <a:bodyPr>
            <a:normAutofit/>
          </a:bodyPr>
          <a:lstStyle>
            <a:lvl1pPr marL="0" indent="0">
              <a:buNone/>
              <a:defRPr sz="2400" b="1">
                <a:solidFill>
                  <a:srgbClr val="0070C0"/>
                </a:solidFill>
              </a:defRPr>
            </a:lvl1pPr>
          </a:lstStyle>
          <a:p>
            <a:pPr lvl="0"/>
            <a:r>
              <a:rPr lang="en-US"/>
              <a:t>Edit Master text styles</a:t>
            </a:r>
          </a:p>
        </p:txBody>
      </p:sp>
      <p:sp>
        <p:nvSpPr>
          <p:cNvPr id="26" name="Content Placeholder 25"/>
          <p:cNvSpPr>
            <a:spLocks noGrp="1"/>
          </p:cNvSpPr>
          <p:nvPr>
            <p:ph sz="quarter" idx="14"/>
          </p:nvPr>
        </p:nvSpPr>
        <p:spPr>
          <a:xfrm>
            <a:off x="2014538" y="1911350"/>
            <a:ext cx="4081462" cy="18589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1" name="Content Placeholder 30"/>
          <p:cNvSpPr>
            <a:spLocks noGrp="1"/>
          </p:cNvSpPr>
          <p:nvPr>
            <p:ph sz="quarter" idx="18"/>
          </p:nvPr>
        </p:nvSpPr>
        <p:spPr>
          <a:xfrm>
            <a:off x="6919037" y="1931051"/>
            <a:ext cx="4081463" cy="1851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3" name="Content Placeholder 32"/>
          <p:cNvSpPr>
            <a:spLocks noGrp="1"/>
          </p:cNvSpPr>
          <p:nvPr>
            <p:ph sz="quarter" idx="19"/>
          </p:nvPr>
        </p:nvSpPr>
        <p:spPr>
          <a:xfrm>
            <a:off x="2014538" y="4146193"/>
            <a:ext cx="4081462" cy="18716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5" name="Content Placeholder 34"/>
          <p:cNvSpPr>
            <a:spLocks noGrp="1"/>
          </p:cNvSpPr>
          <p:nvPr>
            <p:ph sz="quarter" idx="20"/>
          </p:nvPr>
        </p:nvSpPr>
        <p:spPr>
          <a:xfrm>
            <a:off x="6919037" y="4140851"/>
            <a:ext cx="4081463" cy="18770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0776962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8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741867"/>
            <a:ext cx="3932237" cy="627845"/>
          </a:xfrm>
        </p:spPr>
        <p:txBody>
          <a:bodyPr anchor="b">
            <a:noAutofit/>
          </a:bodyPr>
          <a:lstStyle>
            <a:lvl1pPr>
              <a:defRPr sz="2400"/>
            </a:lvl1pPr>
          </a:lstStyle>
          <a:p>
            <a:r>
              <a:rPr lang="en-US"/>
              <a:t>Click to edit Master title style</a:t>
            </a:r>
            <a:endParaRPr lang="en-GB" dirty="0"/>
          </a:p>
        </p:txBody>
      </p:sp>
      <p:sp>
        <p:nvSpPr>
          <p:cNvPr id="3" name="Content Placeholder 2"/>
          <p:cNvSpPr>
            <a:spLocks noGrp="1"/>
          </p:cNvSpPr>
          <p:nvPr>
            <p:ph idx="1"/>
          </p:nvPr>
        </p:nvSpPr>
        <p:spPr>
          <a:xfrm>
            <a:off x="5183188" y="1741867"/>
            <a:ext cx="6172200" cy="4401356"/>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3"/>
          <p:cNvSpPr>
            <a:spLocks noGrp="1"/>
          </p:cNvSpPr>
          <p:nvPr>
            <p:ph type="body" sz="half" idx="2"/>
          </p:nvPr>
        </p:nvSpPr>
        <p:spPr>
          <a:xfrm>
            <a:off x="839788" y="2369712"/>
            <a:ext cx="3932237" cy="377351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3" name="Text Placeholder 12"/>
          <p:cNvSpPr>
            <a:spLocks noGrp="1"/>
          </p:cNvSpPr>
          <p:nvPr>
            <p:ph type="body" sz="quarter" idx="14"/>
          </p:nvPr>
        </p:nvSpPr>
        <p:spPr>
          <a:xfrm>
            <a:off x="839788" y="1144588"/>
            <a:ext cx="10184527" cy="477837"/>
          </a:xfrm>
        </p:spPr>
        <p:txBody>
          <a:bodyPr>
            <a:normAutofit/>
          </a:bodyPr>
          <a:lstStyle>
            <a:lvl1pPr marL="0" indent="0">
              <a:buNone/>
              <a:defRPr sz="2400" b="1">
                <a:solidFill>
                  <a:srgbClr val="0070C0"/>
                </a:solidFill>
              </a:defRPr>
            </a:lvl1pPr>
          </a:lstStyle>
          <a:p>
            <a:pPr lvl="0"/>
            <a:r>
              <a:rPr lang="en-US"/>
              <a:t>Edit Master text styles</a:t>
            </a:r>
          </a:p>
        </p:txBody>
      </p:sp>
      <p:sp>
        <p:nvSpPr>
          <p:cNvPr id="17" name="Text Placeholder 16"/>
          <p:cNvSpPr>
            <a:spLocks noGrp="1"/>
          </p:cNvSpPr>
          <p:nvPr>
            <p:ph type="body" sz="quarter" idx="15" hasCustomPrompt="1"/>
          </p:nvPr>
        </p:nvSpPr>
        <p:spPr>
          <a:xfrm>
            <a:off x="839788" y="334963"/>
            <a:ext cx="10184527" cy="809625"/>
          </a:xfrm>
        </p:spPr>
        <p:txBody>
          <a:bodyPr anchor="b">
            <a:normAutofit/>
          </a:bodyPr>
          <a:lstStyle>
            <a:lvl1pPr marL="0" indent="0">
              <a:buNone/>
              <a:defRPr sz="3200" b="1"/>
            </a:lvl1pPr>
          </a:lstStyle>
          <a:p>
            <a:pPr lvl="0"/>
            <a:r>
              <a:rPr lang="en-US" dirty="0"/>
              <a:t>EDIT MASTER TEXT STYLES</a:t>
            </a:r>
          </a:p>
        </p:txBody>
      </p:sp>
    </p:spTree>
    <p:extLst>
      <p:ext uri="{BB962C8B-B14F-4D97-AF65-F5344CB8AC3E}">
        <p14:creationId xmlns:p14="http://schemas.microsoft.com/office/powerpoint/2010/main" val="968845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18817884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9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790163"/>
            <a:ext cx="3932237" cy="556388"/>
          </a:xfrm>
        </p:spPr>
        <p:txBody>
          <a:bodyPr anchor="b">
            <a:noAutofit/>
          </a:bodyPr>
          <a:lstStyle>
            <a:lvl1pPr>
              <a:defRPr sz="2400"/>
            </a:lvl1pPr>
          </a:lstStyle>
          <a:p>
            <a:r>
              <a:rPr lang="en-US"/>
              <a:t>Click to edit Master title style</a:t>
            </a:r>
            <a:endParaRPr lang="en-GB" dirty="0"/>
          </a:p>
        </p:txBody>
      </p:sp>
      <p:sp>
        <p:nvSpPr>
          <p:cNvPr id="3" name="Picture Placeholder 2"/>
          <p:cNvSpPr>
            <a:spLocks noGrp="1"/>
          </p:cNvSpPr>
          <p:nvPr>
            <p:ph type="pic" idx="1"/>
          </p:nvPr>
        </p:nvSpPr>
        <p:spPr>
          <a:xfrm>
            <a:off x="5183188" y="1790161"/>
            <a:ext cx="6172200" cy="43273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GB" dirty="0"/>
          </a:p>
        </p:txBody>
      </p:sp>
      <p:sp>
        <p:nvSpPr>
          <p:cNvPr id="4" name="Text Placeholder 3"/>
          <p:cNvSpPr>
            <a:spLocks noGrp="1"/>
          </p:cNvSpPr>
          <p:nvPr>
            <p:ph type="body" sz="half" idx="2"/>
          </p:nvPr>
        </p:nvSpPr>
        <p:spPr>
          <a:xfrm>
            <a:off x="839788" y="2346551"/>
            <a:ext cx="3932237" cy="377091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1" name="Text Placeholder 10"/>
          <p:cNvSpPr>
            <a:spLocks noGrp="1"/>
          </p:cNvSpPr>
          <p:nvPr>
            <p:ph type="body" sz="quarter" idx="13" hasCustomPrompt="1"/>
          </p:nvPr>
        </p:nvSpPr>
        <p:spPr>
          <a:xfrm>
            <a:off x="839788" y="373488"/>
            <a:ext cx="10171649" cy="783208"/>
          </a:xfrm>
        </p:spPr>
        <p:txBody>
          <a:bodyPr anchor="b">
            <a:normAutofit/>
          </a:bodyPr>
          <a:lstStyle>
            <a:lvl1pPr marL="0" indent="0">
              <a:buNone/>
              <a:defRPr sz="3200" b="1"/>
            </a:lvl1pPr>
          </a:lstStyle>
          <a:p>
            <a:pPr lvl="0"/>
            <a:r>
              <a:rPr lang="en-US" dirty="0"/>
              <a:t>EDIT MASTER TEXT STYLES</a:t>
            </a:r>
          </a:p>
        </p:txBody>
      </p:sp>
      <p:sp>
        <p:nvSpPr>
          <p:cNvPr id="13" name="Text Placeholder 12"/>
          <p:cNvSpPr>
            <a:spLocks noGrp="1"/>
          </p:cNvSpPr>
          <p:nvPr>
            <p:ph type="body" sz="quarter" idx="14"/>
          </p:nvPr>
        </p:nvSpPr>
        <p:spPr>
          <a:xfrm>
            <a:off x="839788" y="1156694"/>
            <a:ext cx="10171649" cy="485139"/>
          </a:xfrm>
        </p:spPr>
        <p:txBody>
          <a:bodyPr>
            <a:normAutofit/>
          </a:bodyPr>
          <a:lstStyle>
            <a:lvl1pPr marL="0" indent="0">
              <a:buNone/>
              <a:defRPr sz="2400" b="1">
                <a:solidFill>
                  <a:srgbClr val="0070C0"/>
                </a:solidFill>
              </a:defRPr>
            </a:lvl1pPr>
          </a:lstStyle>
          <a:p>
            <a:pPr lvl="0"/>
            <a:r>
              <a:rPr lang="en-US"/>
              <a:t>Edit Master text styles</a:t>
            </a:r>
          </a:p>
        </p:txBody>
      </p:sp>
    </p:spTree>
    <p:extLst>
      <p:ext uri="{BB962C8B-B14F-4D97-AF65-F5344CB8AC3E}">
        <p14:creationId xmlns:p14="http://schemas.microsoft.com/office/powerpoint/2010/main" val="42537265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0_Graph &amp; text_option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8" name="Text Placeholder 7"/>
          <p:cNvSpPr>
            <a:spLocks noGrp="1"/>
          </p:cNvSpPr>
          <p:nvPr>
            <p:ph type="body" sz="quarter" idx="13"/>
          </p:nvPr>
        </p:nvSpPr>
        <p:spPr>
          <a:xfrm>
            <a:off x="838201" y="1144588"/>
            <a:ext cx="10224751" cy="465137"/>
          </a:xfrm>
        </p:spPr>
        <p:txBody>
          <a:bodyPr>
            <a:normAutofit/>
          </a:bodyPr>
          <a:lstStyle>
            <a:lvl1pPr marL="0" indent="0">
              <a:buNone/>
              <a:defRPr sz="2400" b="1">
                <a:solidFill>
                  <a:srgbClr val="0070C0"/>
                </a:solidFill>
              </a:defRPr>
            </a:lvl1pPr>
          </a:lstStyle>
          <a:p>
            <a:pPr lvl="0"/>
            <a:r>
              <a:rPr lang="en-US"/>
              <a:t>Edit Master text styles</a:t>
            </a:r>
          </a:p>
        </p:txBody>
      </p:sp>
      <p:sp>
        <p:nvSpPr>
          <p:cNvPr id="10" name="Chart Placeholder 9"/>
          <p:cNvSpPr>
            <a:spLocks noGrp="1"/>
          </p:cNvSpPr>
          <p:nvPr>
            <p:ph type="chart" sz="quarter" idx="14"/>
          </p:nvPr>
        </p:nvSpPr>
        <p:spPr>
          <a:xfrm>
            <a:off x="838200" y="1609725"/>
            <a:ext cx="10443694" cy="3258489"/>
          </a:xfrm>
        </p:spPr>
        <p:txBody>
          <a:bodyPr/>
          <a:lstStyle/>
          <a:p>
            <a:r>
              <a:rPr lang="en-US" dirty="0"/>
              <a:t>Click icon to add chart</a:t>
            </a:r>
            <a:endParaRPr lang="en-GB" dirty="0"/>
          </a:p>
        </p:txBody>
      </p:sp>
      <p:sp>
        <p:nvSpPr>
          <p:cNvPr id="12" name="Text Placeholder 11"/>
          <p:cNvSpPr>
            <a:spLocks noGrp="1"/>
          </p:cNvSpPr>
          <p:nvPr>
            <p:ph type="body" sz="quarter" idx="15"/>
          </p:nvPr>
        </p:nvSpPr>
        <p:spPr>
          <a:xfrm>
            <a:off x="838200" y="4868215"/>
            <a:ext cx="10443693" cy="1390917"/>
          </a:xfrm>
        </p:spPr>
        <p:txBody>
          <a:bodyPr>
            <a:no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1339713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1_Graph &amp; text_option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8" name="Content Placeholder 7"/>
          <p:cNvSpPr>
            <a:spLocks noGrp="1"/>
          </p:cNvSpPr>
          <p:nvPr>
            <p:ph sz="quarter" idx="13"/>
          </p:nvPr>
        </p:nvSpPr>
        <p:spPr>
          <a:xfrm>
            <a:off x="838201" y="1144588"/>
            <a:ext cx="10224752" cy="452437"/>
          </a:xfrm>
        </p:spPr>
        <p:txBody>
          <a:bodyPr>
            <a:normAutofit/>
          </a:bodyPr>
          <a:lstStyle>
            <a:lvl1pPr marL="0" indent="0">
              <a:buNone/>
              <a:defRPr sz="2400" b="1">
                <a:solidFill>
                  <a:srgbClr val="0070C0"/>
                </a:solidFill>
              </a:defRPr>
            </a:lvl1pPr>
          </a:lstStyle>
          <a:p>
            <a:pPr lvl="0"/>
            <a:r>
              <a:rPr lang="en-US"/>
              <a:t>Edit Master text styles</a:t>
            </a:r>
          </a:p>
        </p:txBody>
      </p:sp>
      <p:sp>
        <p:nvSpPr>
          <p:cNvPr id="10" name="Chart Placeholder 9"/>
          <p:cNvSpPr>
            <a:spLocks noGrp="1"/>
          </p:cNvSpPr>
          <p:nvPr>
            <p:ph type="chart" sz="quarter" idx="14"/>
          </p:nvPr>
        </p:nvSpPr>
        <p:spPr>
          <a:xfrm>
            <a:off x="6259513" y="1597025"/>
            <a:ext cx="5086350" cy="4649788"/>
          </a:xfrm>
        </p:spPr>
        <p:txBody>
          <a:bodyPr/>
          <a:lstStyle/>
          <a:p>
            <a:r>
              <a:rPr lang="en-US" dirty="0"/>
              <a:t>Click icon to add chart</a:t>
            </a:r>
            <a:endParaRPr lang="en-GB" dirty="0"/>
          </a:p>
        </p:txBody>
      </p:sp>
      <p:sp>
        <p:nvSpPr>
          <p:cNvPr id="14" name="Text Placeholder 13"/>
          <p:cNvSpPr>
            <a:spLocks noGrp="1"/>
          </p:cNvSpPr>
          <p:nvPr>
            <p:ph type="body" sz="quarter" idx="15"/>
          </p:nvPr>
        </p:nvSpPr>
        <p:spPr>
          <a:xfrm>
            <a:off x="838200" y="1597025"/>
            <a:ext cx="5381625" cy="4662488"/>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40355846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2_End">
    <p:spTree>
      <p:nvGrpSpPr>
        <p:cNvPr id="1" name=""/>
        <p:cNvGrpSpPr/>
        <p:nvPr/>
      </p:nvGrpSpPr>
      <p:grpSpPr>
        <a:xfrm>
          <a:off x="0" y="0"/>
          <a:ext cx="0" cy="0"/>
          <a:chOff x="0" y="0"/>
          <a:chExt cx="0" cy="0"/>
        </a:xfrm>
      </p:grpSpPr>
      <p:pic>
        <p:nvPicPr>
          <p:cNvPr id="1026" name="Picture 2" descr="AA9DE61E-BFA3-49ED-B5AE-395454FC5E3C"/>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
            <a:ext cx="12204902" cy="6865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1" name="Text Placeholder 10"/>
          <p:cNvSpPr>
            <a:spLocks noGrp="1"/>
          </p:cNvSpPr>
          <p:nvPr>
            <p:ph type="body" sz="quarter" idx="13" hasCustomPrompt="1"/>
          </p:nvPr>
        </p:nvSpPr>
        <p:spPr>
          <a:xfrm>
            <a:off x="2408237" y="1662113"/>
            <a:ext cx="6890309" cy="1789112"/>
          </a:xfrm>
        </p:spPr>
        <p:txBody>
          <a:bodyPr anchor="ctr">
            <a:normAutofit/>
          </a:bodyPr>
          <a:lstStyle>
            <a:lvl1pPr marL="0" indent="0" algn="ctr">
              <a:buNone/>
              <a:defRPr sz="4400" b="1">
                <a:solidFill>
                  <a:schemeClr val="bg1"/>
                </a:solidFill>
              </a:defRPr>
            </a:lvl1pPr>
            <a:lvl2pPr>
              <a:defRPr b="1"/>
            </a:lvl2pPr>
            <a:lvl3pPr>
              <a:defRPr b="1"/>
            </a:lvl3pPr>
            <a:lvl4pPr>
              <a:defRPr b="1"/>
            </a:lvl4pPr>
            <a:lvl5pPr>
              <a:defRPr b="1"/>
            </a:lvl5pPr>
          </a:lstStyle>
          <a:p>
            <a:pPr lvl="0"/>
            <a:r>
              <a:rPr lang="en-US" dirty="0"/>
              <a:t>EDIT MASTER TEXT STYLES</a:t>
            </a:r>
          </a:p>
        </p:txBody>
      </p:sp>
    </p:spTree>
    <p:extLst>
      <p:ext uri="{BB962C8B-B14F-4D97-AF65-F5344CB8AC3E}">
        <p14:creationId xmlns:p14="http://schemas.microsoft.com/office/powerpoint/2010/main" val="145833384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0" name="Title Placeholder 1">
            <a:extLst>
              <a:ext uri="{FF2B5EF4-FFF2-40B4-BE49-F238E27FC236}">
                <a16:creationId xmlns:a16="http://schemas.microsoft.com/office/drawing/2014/main" id="{5B2A55FA-E90E-405D-841A-2B107C8A6ADA}"/>
              </a:ext>
            </a:extLst>
          </p:cNvPr>
          <p:cNvSpPr>
            <a:spLocks noGrp="1"/>
          </p:cNvSpPr>
          <p:nvPr>
            <p:ph type="title"/>
          </p:nvPr>
        </p:nvSpPr>
        <p:spPr>
          <a:xfrm>
            <a:off x="1108218" y="249237"/>
            <a:ext cx="10363200" cy="762129"/>
          </a:xfrm>
          <a:prstGeom prst="rect">
            <a:avLst/>
          </a:prstGeom>
        </p:spPr>
        <p:txBody>
          <a:bodyPr vert="horz" lIns="91440" tIns="45720" rIns="91440" bIns="45720" rtlCol="0" anchor="ctr">
            <a:noAutofit/>
          </a:bodyPr>
          <a:lstStyle>
            <a:lvl1pPr algn="l">
              <a:defRPr sz="4267"/>
            </a:lvl1pPr>
          </a:lstStyle>
          <a:p>
            <a:r>
              <a:rPr lang="en-US" dirty="0"/>
              <a:t>Click to edit Master title style</a:t>
            </a:r>
          </a:p>
        </p:txBody>
      </p:sp>
    </p:spTree>
    <p:extLst>
      <p:ext uri="{BB962C8B-B14F-4D97-AF65-F5344CB8AC3E}">
        <p14:creationId xmlns:p14="http://schemas.microsoft.com/office/powerpoint/2010/main" val="383539106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CDC3EC3-F503-4593-87FA-632892E2ED25}" type="datetimeFigureOut">
              <a:rPr kumimoji="0" lang="en-US"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8/3/2023</a:t>
            </a:fld>
            <a:endParaRPr kumimoji="0" lang="en-US"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3D8712-1930-4307-AAF2-C718ECB8B04A}" type="slidenum">
              <a:rPr kumimoji="0" lang="en-US"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379444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1_Title Slide Option 1">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1524000" y="1122363"/>
            <a:ext cx="9144000" cy="1381125"/>
          </a:xfrm>
        </p:spPr>
        <p:txBody>
          <a:bodyPr anchor="b">
            <a:noAutofit/>
          </a:bodyPr>
          <a:lstStyle>
            <a:lvl1pPr algn="ctr">
              <a:defRPr sz="4800" b="1">
                <a:solidFill>
                  <a:schemeClr val="bg1"/>
                </a:solidFill>
                <a:effectLst>
                  <a:outerShdw blurRad="38100" dist="38100" dir="2700000" algn="tl">
                    <a:srgbClr val="000000">
                      <a:alpha val="43137"/>
                    </a:srgbClr>
                  </a:outerShdw>
                </a:effectLst>
                <a:latin typeface="+mn-lt"/>
              </a:defRPr>
            </a:lvl1pPr>
          </a:lstStyle>
          <a:p>
            <a:r>
              <a:rPr lang="en-US" dirty="0"/>
              <a:t>CLICK TO EDIT MASTER TITLE STYLE</a:t>
            </a:r>
            <a:endParaRPr lang="en-GB" dirty="0"/>
          </a:p>
        </p:txBody>
      </p:sp>
      <p:sp>
        <p:nvSpPr>
          <p:cNvPr id="3" name="Subtitle 2"/>
          <p:cNvSpPr>
            <a:spLocks noGrp="1"/>
          </p:cNvSpPr>
          <p:nvPr>
            <p:ph type="subTitle" idx="1"/>
          </p:nvPr>
        </p:nvSpPr>
        <p:spPr>
          <a:xfrm>
            <a:off x="1524000" y="2604651"/>
            <a:ext cx="9144000" cy="782493"/>
          </a:xfrm>
        </p:spPr>
        <p:txBody>
          <a:bodyPr>
            <a:normAutofit/>
          </a:bodyPr>
          <a:lstStyle>
            <a:lvl1pPr marL="0" indent="0" algn="ctr">
              <a:buNone/>
              <a:defRPr sz="2800" b="1">
                <a:solidFill>
                  <a:schemeClr val="tx1"/>
                </a:solidFill>
                <a:effectLst>
                  <a:outerShdw blurRad="38100" dist="38100" dir="2700000" algn="tl">
                    <a:srgbClr val="000000">
                      <a:alpha val="43137"/>
                    </a:srgb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Tree>
    <p:extLst>
      <p:ext uri="{BB962C8B-B14F-4D97-AF65-F5344CB8AC3E}">
        <p14:creationId xmlns:p14="http://schemas.microsoft.com/office/powerpoint/2010/main" val="17851654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Agenda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p:txBody>
          <a:bodyPr/>
          <a:lstStyle>
            <a:lvl1pPr>
              <a:defRPr>
                <a:solidFill>
                  <a:schemeClr val="bg1"/>
                </a:solidFill>
              </a:defRPr>
            </a:lvl1p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68042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Divider_Option 1">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a:xfrm>
            <a:off x="838201" y="1738648"/>
            <a:ext cx="6348211" cy="1303004"/>
          </a:xfrm>
        </p:spPr>
        <p:txBody>
          <a:bodyPr>
            <a:normAutofit/>
          </a:bodyPr>
          <a:lstStyle>
            <a:lvl1pPr>
              <a:defRPr sz="4000">
                <a:solidFill>
                  <a:schemeClr val="bg1"/>
                </a:solidFill>
              </a:defRPr>
            </a:lvl1p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87591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2" name="Text Placeholder 11"/>
          <p:cNvSpPr>
            <a:spLocks noGrp="1"/>
          </p:cNvSpPr>
          <p:nvPr>
            <p:ph type="body" sz="quarter" idx="13"/>
          </p:nvPr>
        </p:nvSpPr>
        <p:spPr>
          <a:xfrm>
            <a:off x="838201" y="1144589"/>
            <a:ext cx="10224752" cy="501650"/>
          </a:xfrm>
        </p:spPr>
        <p:txBody>
          <a:bodyPr>
            <a:normAutofit/>
          </a:bodyPr>
          <a:lstStyle>
            <a:lvl1pPr marL="0" indent="0">
              <a:buNone/>
              <a:defRPr sz="2400" b="1">
                <a:solidFill>
                  <a:srgbClr val="0070C0"/>
                </a:solidFill>
              </a:defRPr>
            </a:lvl1pPr>
          </a:lstStyle>
          <a:p>
            <a:pPr lvl="0"/>
            <a:r>
              <a:rPr lang="en-US"/>
              <a:t>Edit Master text styles</a:t>
            </a:r>
          </a:p>
        </p:txBody>
      </p:sp>
    </p:spTree>
    <p:extLst>
      <p:ext uri="{BB962C8B-B14F-4D97-AF65-F5344CB8AC3E}">
        <p14:creationId xmlns:p14="http://schemas.microsoft.com/office/powerpoint/2010/main" val="270688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21312485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_Two Content Option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9" name="Text Placeholder 8"/>
          <p:cNvSpPr>
            <a:spLocks noGrp="1"/>
          </p:cNvSpPr>
          <p:nvPr>
            <p:ph type="body" sz="quarter" idx="13"/>
          </p:nvPr>
        </p:nvSpPr>
        <p:spPr>
          <a:xfrm>
            <a:off x="838201" y="1144589"/>
            <a:ext cx="10224752" cy="501650"/>
          </a:xfrm>
        </p:spPr>
        <p:txBody>
          <a:bodyPr>
            <a:normAutofit/>
          </a:bodyPr>
          <a:lstStyle>
            <a:lvl1pPr marL="0" indent="0">
              <a:buNone/>
              <a:defRPr sz="2400" b="1">
                <a:solidFill>
                  <a:srgbClr val="0070C0"/>
                </a:solidFill>
              </a:defRPr>
            </a:lvl1pPr>
          </a:lstStyle>
          <a:p>
            <a:pPr lvl="0"/>
            <a:r>
              <a:rPr lang="en-US"/>
              <a:t>Edit Master text styles</a:t>
            </a:r>
          </a:p>
        </p:txBody>
      </p:sp>
    </p:spTree>
    <p:extLst>
      <p:ext uri="{BB962C8B-B14F-4D97-AF65-F5344CB8AC3E}">
        <p14:creationId xmlns:p14="http://schemas.microsoft.com/office/powerpoint/2010/main" val="62077537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6_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9" y="365125"/>
            <a:ext cx="10184526" cy="779463"/>
          </a:xfrm>
        </p:spPr>
        <p:txBody>
          <a:bodyPr/>
          <a:lstStyle/>
          <a:p>
            <a:r>
              <a:rPr lang="en-US" dirty="0"/>
              <a:t>CLICK TO EDIT MASTER TITLE STYLE</a:t>
            </a:r>
            <a:endParaRPr lang="en-GB" dirty="0"/>
          </a:p>
        </p:txBody>
      </p:sp>
      <p:sp>
        <p:nvSpPr>
          <p:cNvPr id="3" name="Text Placeholder 2"/>
          <p:cNvSpPr>
            <a:spLocks noGrp="1"/>
          </p:cNvSpPr>
          <p:nvPr>
            <p:ph type="body" idx="1"/>
          </p:nvPr>
        </p:nvSpPr>
        <p:spPr>
          <a:xfrm>
            <a:off x="839788" y="1812925"/>
            <a:ext cx="5157787" cy="6921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4"/>
          <p:cNvSpPr>
            <a:spLocks noGrp="1"/>
          </p:cNvSpPr>
          <p:nvPr>
            <p:ph type="body" sz="quarter" idx="3"/>
          </p:nvPr>
        </p:nvSpPr>
        <p:spPr>
          <a:xfrm>
            <a:off x="6172200" y="1812925"/>
            <a:ext cx="5183188" cy="692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2" name="Text Placeholder 11"/>
          <p:cNvSpPr>
            <a:spLocks noGrp="1"/>
          </p:cNvSpPr>
          <p:nvPr>
            <p:ph type="body" sz="quarter" idx="13"/>
          </p:nvPr>
        </p:nvSpPr>
        <p:spPr>
          <a:xfrm>
            <a:off x="839788" y="1144588"/>
            <a:ext cx="10184527" cy="501651"/>
          </a:xfrm>
        </p:spPr>
        <p:txBody>
          <a:bodyPr>
            <a:normAutofit/>
          </a:bodyPr>
          <a:lstStyle>
            <a:lvl1pPr marL="0" indent="0">
              <a:buNone/>
              <a:defRPr sz="2400" b="1">
                <a:solidFill>
                  <a:srgbClr val="0070C0"/>
                </a:solidFill>
              </a:defRPr>
            </a:lvl1pPr>
          </a:lstStyle>
          <a:p>
            <a:pPr lvl="0"/>
            <a:r>
              <a:rPr lang="en-US"/>
              <a:t>Edit Master text styles</a:t>
            </a:r>
          </a:p>
        </p:txBody>
      </p:sp>
    </p:spTree>
    <p:extLst>
      <p:ext uri="{BB962C8B-B14F-4D97-AF65-F5344CB8AC3E}">
        <p14:creationId xmlns:p14="http://schemas.microsoft.com/office/powerpoint/2010/main" val="10482247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7_4 Content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2282" y="1911057"/>
            <a:ext cx="662051" cy="1859761"/>
          </a:xfrm>
          <a:prstGeom prst="rect">
            <a:avLst/>
          </a:prstGeom>
        </p:spPr>
      </p:pic>
      <p:pic>
        <p:nvPicPr>
          <p:cNvPr id="18" name="Pictur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56986" y="1911056"/>
            <a:ext cx="662051" cy="1859761"/>
          </a:xfrm>
          <a:prstGeom prst="rect">
            <a:avLst/>
          </a:prstGeom>
        </p:spPr>
      </p:pic>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2282" y="4133704"/>
            <a:ext cx="662051" cy="1859761"/>
          </a:xfrm>
          <a:prstGeom prst="rect">
            <a:avLst/>
          </a:prstGeom>
        </p:spPr>
      </p:pic>
      <p:pic>
        <p:nvPicPr>
          <p:cNvPr id="20" name="Picture 1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56986" y="4133703"/>
            <a:ext cx="662051" cy="1859761"/>
          </a:xfrm>
          <a:prstGeom prst="rect">
            <a:avLst/>
          </a:prstGeom>
        </p:spPr>
      </p:pic>
      <p:sp>
        <p:nvSpPr>
          <p:cNvPr id="24" name="Text Placeholder 23"/>
          <p:cNvSpPr>
            <a:spLocks noGrp="1"/>
          </p:cNvSpPr>
          <p:nvPr>
            <p:ph type="body" sz="quarter" idx="13"/>
          </p:nvPr>
        </p:nvSpPr>
        <p:spPr>
          <a:xfrm>
            <a:off x="838201" y="1144588"/>
            <a:ext cx="10224752" cy="490537"/>
          </a:xfrm>
        </p:spPr>
        <p:txBody>
          <a:bodyPr>
            <a:normAutofit/>
          </a:bodyPr>
          <a:lstStyle>
            <a:lvl1pPr marL="0" indent="0">
              <a:buNone/>
              <a:defRPr sz="2400" b="1">
                <a:solidFill>
                  <a:srgbClr val="0070C0"/>
                </a:solidFill>
              </a:defRPr>
            </a:lvl1pPr>
          </a:lstStyle>
          <a:p>
            <a:pPr lvl="0"/>
            <a:r>
              <a:rPr lang="en-US"/>
              <a:t>Edit Master text styles</a:t>
            </a:r>
          </a:p>
        </p:txBody>
      </p:sp>
      <p:sp>
        <p:nvSpPr>
          <p:cNvPr id="26" name="Content Placeholder 25"/>
          <p:cNvSpPr>
            <a:spLocks noGrp="1"/>
          </p:cNvSpPr>
          <p:nvPr>
            <p:ph sz="quarter" idx="14"/>
          </p:nvPr>
        </p:nvSpPr>
        <p:spPr>
          <a:xfrm>
            <a:off x="2014538" y="1911350"/>
            <a:ext cx="4081462" cy="18589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1" name="Content Placeholder 30"/>
          <p:cNvSpPr>
            <a:spLocks noGrp="1"/>
          </p:cNvSpPr>
          <p:nvPr>
            <p:ph sz="quarter" idx="18"/>
          </p:nvPr>
        </p:nvSpPr>
        <p:spPr>
          <a:xfrm>
            <a:off x="6919037" y="1931051"/>
            <a:ext cx="4081463" cy="1851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3" name="Content Placeholder 32"/>
          <p:cNvSpPr>
            <a:spLocks noGrp="1"/>
          </p:cNvSpPr>
          <p:nvPr>
            <p:ph sz="quarter" idx="19"/>
          </p:nvPr>
        </p:nvSpPr>
        <p:spPr>
          <a:xfrm>
            <a:off x="2014538" y="4146193"/>
            <a:ext cx="4081462" cy="18716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5" name="Content Placeholder 34"/>
          <p:cNvSpPr>
            <a:spLocks noGrp="1"/>
          </p:cNvSpPr>
          <p:nvPr>
            <p:ph sz="quarter" idx="20"/>
          </p:nvPr>
        </p:nvSpPr>
        <p:spPr>
          <a:xfrm>
            <a:off x="6919037" y="4140851"/>
            <a:ext cx="4081463" cy="18770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7917909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741867"/>
            <a:ext cx="3932237" cy="627845"/>
          </a:xfrm>
        </p:spPr>
        <p:txBody>
          <a:bodyPr anchor="b">
            <a:noAutofit/>
          </a:bodyPr>
          <a:lstStyle>
            <a:lvl1pPr>
              <a:defRPr sz="2400"/>
            </a:lvl1pPr>
          </a:lstStyle>
          <a:p>
            <a:r>
              <a:rPr lang="en-US"/>
              <a:t>Click to edit Master title style</a:t>
            </a:r>
            <a:endParaRPr lang="en-GB" dirty="0"/>
          </a:p>
        </p:txBody>
      </p:sp>
      <p:sp>
        <p:nvSpPr>
          <p:cNvPr id="3" name="Content Placeholder 2"/>
          <p:cNvSpPr>
            <a:spLocks noGrp="1"/>
          </p:cNvSpPr>
          <p:nvPr>
            <p:ph idx="1"/>
          </p:nvPr>
        </p:nvSpPr>
        <p:spPr>
          <a:xfrm>
            <a:off x="5183188" y="1741867"/>
            <a:ext cx="6172200" cy="4401356"/>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3"/>
          <p:cNvSpPr>
            <a:spLocks noGrp="1"/>
          </p:cNvSpPr>
          <p:nvPr>
            <p:ph type="body" sz="half" idx="2"/>
          </p:nvPr>
        </p:nvSpPr>
        <p:spPr>
          <a:xfrm>
            <a:off x="839788" y="2369712"/>
            <a:ext cx="3932237" cy="377351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3" name="Text Placeholder 12"/>
          <p:cNvSpPr>
            <a:spLocks noGrp="1"/>
          </p:cNvSpPr>
          <p:nvPr>
            <p:ph type="body" sz="quarter" idx="14"/>
          </p:nvPr>
        </p:nvSpPr>
        <p:spPr>
          <a:xfrm>
            <a:off x="839788" y="1144588"/>
            <a:ext cx="10184527" cy="477837"/>
          </a:xfrm>
        </p:spPr>
        <p:txBody>
          <a:bodyPr>
            <a:normAutofit/>
          </a:bodyPr>
          <a:lstStyle>
            <a:lvl1pPr marL="0" indent="0">
              <a:buNone/>
              <a:defRPr sz="2400" b="1">
                <a:solidFill>
                  <a:srgbClr val="0070C0"/>
                </a:solidFill>
              </a:defRPr>
            </a:lvl1pPr>
          </a:lstStyle>
          <a:p>
            <a:pPr lvl="0"/>
            <a:r>
              <a:rPr lang="en-US"/>
              <a:t>Edit Master text styles</a:t>
            </a:r>
          </a:p>
        </p:txBody>
      </p:sp>
      <p:sp>
        <p:nvSpPr>
          <p:cNvPr id="17" name="Text Placeholder 16"/>
          <p:cNvSpPr>
            <a:spLocks noGrp="1"/>
          </p:cNvSpPr>
          <p:nvPr>
            <p:ph type="body" sz="quarter" idx="15" hasCustomPrompt="1"/>
          </p:nvPr>
        </p:nvSpPr>
        <p:spPr>
          <a:xfrm>
            <a:off x="839788" y="334963"/>
            <a:ext cx="10184527" cy="809625"/>
          </a:xfrm>
        </p:spPr>
        <p:txBody>
          <a:bodyPr anchor="b">
            <a:normAutofit/>
          </a:bodyPr>
          <a:lstStyle>
            <a:lvl1pPr marL="0" indent="0">
              <a:buNone/>
              <a:defRPr sz="3200" b="1"/>
            </a:lvl1pPr>
          </a:lstStyle>
          <a:p>
            <a:pPr lvl="0"/>
            <a:r>
              <a:rPr lang="en-US" dirty="0"/>
              <a:t>EDIT MASTER TEXT STYLES</a:t>
            </a:r>
          </a:p>
        </p:txBody>
      </p:sp>
    </p:spTree>
    <p:extLst>
      <p:ext uri="{BB962C8B-B14F-4D97-AF65-F5344CB8AC3E}">
        <p14:creationId xmlns:p14="http://schemas.microsoft.com/office/powerpoint/2010/main" val="40600837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9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790163"/>
            <a:ext cx="3932237" cy="556388"/>
          </a:xfrm>
        </p:spPr>
        <p:txBody>
          <a:bodyPr anchor="b">
            <a:noAutofit/>
          </a:bodyPr>
          <a:lstStyle>
            <a:lvl1pPr>
              <a:defRPr sz="2400"/>
            </a:lvl1pPr>
          </a:lstStyle>
          <a:p>
            <a:r>
              <a:rPr lang="en-US"/>
              <a:t>Click to edit Master title style</a:t>
            </a:r>
            <a:endParaRPr lang="en-GB" dirty="0"/>
          </a:p>
        </p:txBody>
      </p:sp>
      <p:sp>
        <p:nvSpPr>
          <p:cNvPr id="3" name="Picture Placeholder 2"/>
          <p:cNvSpPr>
            <a:spLocks noGrp="1"/>
          </p:cNvSpPr>
          <p:nvPr>
            <p:ph type="pic" idx="1"/>
          </p:nvPr>
        </p:nvSpPr>
        <p:spPr>
          <a:xfrm>
            <a:off x="5183188" y="1790161"/>
            <a:ext cx="6172200" cy="43273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GB" dirty="0"/>
          </a:p>
        </p:txBody>
      </p:sp>
      <p:sp>
        <p:nvSpPr>
          <p:cNvPr id="4" name="Text Placeholder 3"/>
          <p:cNvSpPr>
            <a:spLocks noGrp="1"/>
          </p:cNvSpPr>
          <p:nvPr>
            <p:ph type="body" sz="half" idx="2"/>
          </p:nvPr>
        </p:nvSpPr>
        <p:spPr>
          <a:xfrm>
            <a:off x="839788" y="2346551"/>
            <a:ext cx="3932237" cy="377091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1" name="Text Placeholder 10"/>
          <p:cNvSpPr>
            <a:spLocks noGrp="1"/>
          </p:cNvSpPr>
          <p:nvPr>
            <p:ph type="body" sz="quarter" idx="13" hasCustomPrompt="1"/>
          </p:nvPr>
        </p:nvSpPr>
        <p:spPr>
          <a:xfrm>
            <a:off x="839788" y="373488"/>
            <a:ext cx="10171649" cy="783208"/>
          </a:xfrm>
        </p:spPr>
        <p:txBody>
          <a:bodyPr anchor="b">
            <a:normAutofit/>
          </a:bodyPr>
          <a:lstStyle>
            <a:lvl1pPr marL="0" indent="0">
              <a:buNone/>
              <a:defRPr sz="3200" b="1"/>
            </a:lvl1pPr>
          </a:lstStyle>
          <a:p>
            <a:pPr lvl="0"/>
            <a:r>
              <a:rPr lang="en-US" dirty="0"/>
              <a:t>EDIT MASTER TEXT STYLES</a:t>
            </a:r>
          </a:p>
        </p:txBody>
      </p:sp>
      <p:sp>
        <p:nvSpPr>
          <p:cNvPr id="13" name="Text Placeholder 12"/>
          <p:cNvSpPr>
            <a:spLocks noGrp="1"/>
          </p:cNvSpPr>
          <p:nvPr>
            <p:ph type="body" sz="quarter" idx="14"/>
          </p:nvPr>
        </p:nvSpPr>
        <p:spPr>
          <a:xfrm>
            <a:off x="839788" y="1156694"/>
            <a:ext cx="10171649" cy="485139"/>
          </a:xfrm>
        </p:spPr>
        <p:txBody>
          <a:bodyPr>
            <a:normAutofit/>
          </a:bodyPr>
          <a:lstStyle>
            <a:lvl1pPr marL="0" indent="0">
              <a:buNone/>
              <a:defRPr sz="2400" b="1">
                <a:solidFill>
                  <a:srgbClr val="0070C0"/>
                </a:solidFill>
              </a:defRPr>
            </a:lvl1pPr>
          </a:lstStyle>
          <a:p>
            <a:pPr lvl="0"/>
            <a:r>
              <a:rPr lang="en-US"/>
              <a:t>Edit Master text styles</a:t>
            </a:r>
          </a:p>
        </p:txBody>
      </p:sp>
    </p:spTree>
    <p:extLst>
      <p:ext uri="{BB962C8B-B14F-4D97-AF65-F5344CB8AC3E}">
        <p14:creationId xmlns:p14="http://schemas.microsoft.com/office/powerpoint/2010/main" val="226932756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0_Graph &amp; text_option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8" name="Text Placeholder 7"/>
          <p:cNvSpPr>
            <a:spLocks noGrp="1"/>
          </p:cNvSpPr>
          <p:nvPr>
            <p:ph type="body" sz="quarter" idx="13"/>
          </p:nvPr>
        </p:nvSpPr>
        <p:spPr>
          <a:xfrm>
            <a:off x="838201" y="1144588"/>
            <a:ext cx="10224751" cy="465137"/>
          </a:xfrm>
        </p:spPr>
        <p:txBody>
          <a:bodyPr>
            <a:normAutofit/>
          </a:bodyPr>
          <a:lstStyle>
            <a:lvl1pPr marL="0" indent="0">
              <a:buNone/>
              <a:defRPr sz="2400" b="1">
                <a:solidFill>
                  <a:srgbClr val="0070C0"/>
                </a:solidFill>
              </a:defRPr>
            </a:lvl1pPr>
          </a:lstStyle>
          <a:p>
            <a:pPr lvl="0"/>
            <a:r>
              <a:rPr lang="en-US"/>
              <a:t>Edit Master text styles</a:t>
            </a:r>
          </a:p>
        </p:txBody>
      </p:sp>
      <p:sp>
        <p:nvSpPr>
          <p:cNvPr id="10" name="Chart Placeholder 9"/>
          <p:cNvSpPr>
            <a:spLocks noGrp="1"/>
          </p:cNvSpPr>
          <p:nvPr>
            <p:ph type="chart" sz="quarter" idx="14"/>
          </p:nvPr>
        </p:nvSpPr>
        <p:spPr>
          <a:xfrm>
            <a:off x="838200" y="1609725"/>
            <a:ext cx="10443694" cy="3258489"/>
          </a:xfrm>
        </p:spPr>
        <p:txBody>
          <a:bodyPr/>
          <a:lstStyle/>
          <a:p>
            <a:r>
              <a:rPr lang="en-US" dirty="0"/>
              <a:t>Click icon to add chart</a:t>
            </a:r>
            <a:endParaRPr lang="en-GB" dirty="0"/>
          </a:p>
        </p:txBody>
      </p:sp>
      <p:sp>
        <p:nvSpPr>
          <p:cNvPr id="12" name="Text Placeholder 11"/>
          <p:cNvSpPr>
            <a:spLocks noGrp="1"/>
          </p:cNvSpPr>
          <p:nvPr>
            <p:ph type="body" sz="quarter" idx="15"/>
          </p:nvPr>
        </p:nvSpPr>
        <p:spPr>
          <a:xfrm>
            <a:off x="838200" y="4868215"/>
            <a:ext cx="10443693" cy="1390917"/>
          </a:xfrm>
        </p:spPr>
        <p:txBody>
          <a:bodyPr>
            <a:no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20591550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1_Graph &amp; text_option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8" name="Content Placeholder 7"/>
          <p:cNvSpPr>
            <a:spLocks noGrp="1"/>
          </p:cNvSpPr>
          <p:nvPr>
            <p:ph sz="quarter" idx="13"/>
          </p:nvPr>
        </p:nvSpPr>
        <p:spPr>
          <a:xfrm>
            <a:off x="838201" y="1144588"/>
            <a:ext cx="10224752" cy="452437"/>
          </a:xfrm>
        </p:spPr>
        <p:txBody>
          <a:bodyPr>
            <a:normAutofit/>
          </a:bodyPr>
          <a:lstStyle>
            <a:lvl1pPr marL="0" indent="0">
              <a:buNone/>
              <a:defRPr sz="2400" b="1">
                <a:solidFill>
                  <a:srgbClr val="0070C0"/>
                </a:solidFill>
              </a:defRPr>
            </a:lvl1pPr>
          </a:lstStyle>
          <a:p>
            <a:pPr lvl="0"/>
            <a:r>
              <a:rPr lang="en-US"/>
              <a:t>Edit Master text styles</a:t>
            </a:r>
          </a:p>
        </p:txBody>
      </p:sp>
      <p:sp>
        <p:nvSpPr>
          <p:cNvPr id="10" name="Chart Placeholder 9"/>
          <p:cNvSpPr>
            <a:spLocks noGrp="1"/>
          </p:cNvSpPr>
          <p:nvPr>
            <p:ph type="chart" sz="quarter" idx="14"/>
          </p:nvPr>
        </p:nvSpPr>
        <p:spPr>
          <a:xfrm>
            <a:off x="6259513" y="1597025"/>
            <a:ext cx="5086350" cy="4649788"/>
          </a:xfrm>
        </p:spPr>
        <p:txBody>
          <a:bodyPr/>
          <a:lstStyle/>
          <a:p>
            <a:r>
              <a:rPr lang="en-US" dirty="0"/>
              <a:t>Click icon to add chart</a:t>
            </a:r>
            <a:endParaRPr lang="en-GB" dirty="0"/>
          </a:p>
        </p:txBody>
      </p:sp>
      <p:sp>
        <p:nvSpPr>
          <p:cNvPr id="14" name="Text Placeholder 13"/>
          <p:cNvSpPr>
            <a:spLocks noGrp="1"/>
          </p:cNvSpPr>
          <p:nvPr>
            <p:ph type="body" sz="quarter" idx="15"/>
          </p:nvPr>
        </p:nvSpPr>
        <p:spPr>
          <a:xfrm>
            <a:off x="838200" y="1597025"/>
            <a:ext cx="5381625" cy="4662488"/>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8620042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2_End">
    <p:spTree>
      <p:nvGrpSpPr>
        <p:cNvPr id="1" name=""/>
        <p:cNvGrpSpPr/>
        <p:nvPr/>
      </p:nvGrpSpPr>
      <p:grpSpPr>
        <a:xfrm>
          <a:off x="0" y="0"/>
          <a:ext cx="0" cy="0"/>
          <a:chOff x="0" y="0"/>
          <a:chExt cx="0" cy="0"/>
        </a:xfrm>
      </p:grpSpPr>
      <p:pic>
        <p:nvPicPr>
          <p:cNvPr id="1026" name="Picture 2" descr="AA9DE61E-BFA3-49ED-B5AE-395454FC5E3C"/>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
            <a:ext cx="12204902" cy="6865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11" name="Text Placeholder 10"/>
          <p:cNvSpPr>
            <a:spLocks noGrp="1"/>
          </p:cNvSpPr>
          <p:nvPr>
            <p:ph type="body" sz="quarter" idx="13" hasCustomPrompt="1"/>
          </p:nvPr>
        </p:nvSpPr>
        <p:spPr>
          <a:xfrm>
            <a:off x="2408237" y="1662113"/>
            <a:ext cx="6890309" cy="1789112"/>
          </a:xfrm>
        </p:spPr>
        <p:txBody>
          <a:bodyPr anchor="ctr">
            <a:normAutofit/>
          </a:bodyPr>
          <a:lstStyle>
            <a:lvl1pPr marL="0" indent="0" algn="ctr">
              <a:buNone/>
              <a:defRPr sz="4400" b="1">
                <a:solidFill>
                  <a:schemeClr val="bg1"/>
                </a:solidFill>
              </a:defRPr>
            </a:lvl1pPr>
            <a:lvl2pPr>
              <a:defRPr b="1"/>
            </a:lvl2pPr>
            <a:lvl3pPr>
              <a:defRPr b="1"/>
            </a:lvl3pPr>
            <a:lvl4pPr>
              <a:defRPr b="1"/>
            </a:lvl4pPr>
            <a:lvl5pPr>
              <a:defRPr b="1"/>
            </a:lvl5pPr>
          </a:lstStyle>
          <a:p>
            <a:pPr lvl="0"/>
            <a:r>
              <a:rPr lang="en-US" dirty="0"/>
              <a:t>EDIT MASTER TEXT STYLES</a:t>
            </a:r>
          </a:p>
        </p:txBody>
      </p:sp>
    </p:spTree>
    <p:extLst>
      <p:ext uri="{BB962C8B-B14F-4D97-AF65-F5344CB8AC3E}">
        <p14:creationId xmlns:p14="http://schemas.microsoft.com/office/powerpoint/2010/main" val="86273001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0" name="Title Placeholder 1">
            <a:extLst>
              <a:ext uri="{FF2B5EF4-FFF2-40B4-BE49-F238E27FC236}">
                <a16:creationId xmlns:a16="http://schemas.microsoft.com/office/drawing/2014/main" id="{5B2A55FA-E90E-405D-841A-2B107C8A6ADA}"/>
              </a:ext>
            </a:extLst>
          </p:cNvPr>
          <p:cNvSpPr>
            <a:spLocks noGrp="1"/>
          </p:cNvSpPr>
          <p:nvPr>
            <p:ph type="title"/>
          </p:nvPr>
        </p:nvSpPr>
        <p:spPr>
          <a:xfrm>
            <a:off x="1108218" y="249237"/>
            <a:ext cx="10363200" cy="762129"/>
          </a:xfrm>
          <a:prstGeom prst="rect">
            <a:avLst/>
          </a:prstGeom>
        </p:spPr>
        <p:txBody>
          <a:bodyPr vert="horz" lIns="91440" tIns="45720" rIns="91440" bIns="45720" rtlCol="0" anchor="ctr">
            <a:noAutofit/>
          </a:bodyPr>
          <a:lstStyle>
            <a:lvl1pPr algn="l">
              <a:defRPr sz="4267"/>
            </a:lvl1pPr>
          </a:lstStyle>
          <a:p>
            <a:r>
              <a:rPr lang="en-US" dirty="0"/>
              <a:t>Click to edit Master title style</a:t>
            </a:r>
          </a:p>
        </p:txBody>
      </p:sp>
    </p:spTree>
    <p:extLst>
      <p:ext uri="{BB962C8B-B14F-4D97-AF65-F5344CB8AC3E}">
        <p14:creationId xmlns:p14="http://schemas.microsoft.com/office/powerpoint/2010/main" val="38402862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CDC3EC3-F503-4593-87FA-632892E2ED25}" type="datetimeFigureOut">
              <a:rPr kumimoji="0" lang="en-US"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8/3/2023</a:t>
            </a:fld>
            <a:endParaRPr kumimoji="0" lang="en-US"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3D8712-1930-4307-AAF2-C718ECB8B04A}" type="slidenum">
              <a:rPr kumimoji="0" lang="en-US"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5830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2878579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1200113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41628007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1583237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1775360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27DE2E1-56BD-45DC-BBDD-CC5FBC46C8FB}" type="datetimeFigureOut">
              <a:rPr lang="en-US" smtClean="0"/>
              <a:t>8/3/2023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225ABED-4318-4864-9A16-7D4828B289B3}" type="slidenum">
              <a:rPr lang="en-US" smtClean="0"/>
              <a:t>‹#›</a:t>
            </a:fld>
            <a:endParaRPr lang="en-US" dirty="0"/>
          </a:p>
        </p:txBody>
      </p:sp>
    </p:spTree>
    <p:extLst>
      <p:ext uri="{BB962C8B-B14F-4D97-AF65-F5344CB8AC3E}">
        <p14:creationId xmlns:p14="http://schemas.microsoft.com/office/powerpoint/2010/main" val="38884748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image" Target="../media/image1.jp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6" Type="http://schemas.openxmlformats.org/officeDocument/2006/relationships/image" Target="../media/image1.jpg"/><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3.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7DE2E1-56BD-45DC-BBDD-CC5FBC46C8FB}" type="datetimeFigureOut">
              <a:rPr lang="en-US" smtClean="0"/>
              <a:t>8/3/2023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25ABED-4318-4864-9A16-7D4828B289B3}" type="slidenum">
              <a:rPr lang="en-US" smtClean="0"/>
              <a:t>‹#›</a:t>
            </a:fld>
            <a:endParaRPr lang="en-US" dirty="0"/>
          </a:p>
        </p:txBody>
      </p:sp>
    </p:spTree>
    <p:extLst>
      <p:ext uri="{BB962C8B-B14F-4D97-AF65-F5344CB8AC3E}">
        <p14:creationId xmlns:p14="http://schemas.microsoft.com/office/powerpoint/2010/main" val="985997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838200" y="365126"/>
            <a:ext cx="10224752" cy="779462"/>
          </a:xfrm>
          <a:prstGeom prst="rect">
            <a:avLst/>
          </a:prstGeom>
        </p:spPr>
        <p:txBody>
          <a:bodyPr vert="horz" lIns="91440" tIns="45720" rIns="91440" bIns="45720" rtlCol="0" anchor="b">
            <a:normAutofit/>
          </a:bodyPr>
          <a:lstStyle/>
          <a:p>
            <a:r>
              <a:rPr lang="en-US"/>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0" y="6356350"/>
            <a:ext cx="3581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Slide Number Placeholder 5"/>
          <p:cNvSpPr>
            <a:spLocks noGrp="1"/>
          </p:cNvSpPr>
          <p:nvPr>
            <p:ph type="sldNum" sz="quarter" idx="4"/>
          </p:nvPr>
        </p:nvSpPr>
        <p:spPr>
          <a:xfrm>
            <a:off x="8610599" y="6356350"/>
            <a:ext cx="3581401"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27134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838200" y="365126"/>
            <a:ext cx="10224752" cy="779462"/>
          </a:xfrm>
          <a:prstGeom prst="rect">
            <a:avLst/>
          </a:prstGeom>
        </p:spPr>
        <p:txBody>
          <a:bodyPr vert="horz" lIns="91440" tIns="45720" rIns="91440" bIns="45720" rtlCol="0" anchor="b">
            <a:normAutofit/>
          </a:bodyPr>
          <a:lstStyle/>
          <a:p>
            <a:r>
              <a:rPr lang="en-US"/>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0" y="6356350"/>
            <a:ext cx="3581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9A4E433-A1AF-40CE-9FED-29246AF1D14C}" type="datetimeFigureOut">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03/08/2023</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
        <p:nvSpPr>
          <p:cNvPr id="6" name="Slide Number Placeholder 5"/>
          <p:cNvSpPr>
            <a:spLocks noGrp="1"/>
          </p:cNvSpPr>
          <p:nvPr>
            <p:ph type="sldNum" sz="quarter" idx="4"/>
          </p:nvPr>
        </p:nvSpPr>
        <p:spPr>
          <a:xfrm>
            <a:off x="8610599" y="6356350"/>
            <a:ext cx="3581401"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7665BB24-4602-4AD8-A506-D87CF1D0E1B4}" type="slidenum">
              <a:rPr kumimoji="0" lang="en-GB" sz="1200" b="0" i="0" u="none" strike="noStrike" kern="1200" cap="none" spc="0" normalizeH="0" baseline="0" noProof="0" smtClean="0">
                <a:ln>
                  <a:noFill/>
                </a:ln>
                <a:solidFill>
                  <a:srgbClr val="003764">
                    <a:tint val="75000"/>
                  </a:srgb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200" b="0" i="0" u="none" strike="noStrike" kern="1200" cap="none" spc="0" normalizeH="0" baseline="0" noProof="0" dirty="0">
              <a:ln>
                <a:noFill/>
              </a:ln>
              <a:solidFill>
                <a:srgbClr val="003764">
                  <a:tint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7318990"/>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91" r:id="rId14"/>
  </p:sldLayoutIdLst>
  <p:txStyles>
    <p:title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chart" Target="../charts/chart11.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9.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9.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29.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chart" Target="../charts/chart12.xml"/><Relationship Id="rId1" Type="http://schemas.openxmlformats.org/officeDocument/2006/relationships/slideLayout" Target="../slideLayouts/slideLayout29.xm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9.xml"/><Relationship Id="rId5" Type="http://schemas.openxmlformats.org/officeDocument/2006/relationships/image" Target="../media/image27.png"/><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38.xml"/><Relationship Id="rId6" Type="http://schemas.openxmlformats.org/officeDocument/2006/relationships/diagramColors" Target="../diagrams/colors2.xml"/><Relationship Id="rId11" Type="http://schemas.openxmlformats.org/officeDocument/2006/relationships/image" Target="../media/image38.png"/><Relationship Id="rId5" Type="http://schemas.openxmlformats.org/officeDocument/2006/relationships/diagramQuickStyle" Target="../diagrams/quickStyle2.xml"/><Relationship Id="rId10" Type="http://schemas.openxmlformats.org/officeDocument/2006/relationships/image" Target="../media/image37.png"/><Relationship Id="rId4" Type="http://schemas.openxmlformats.org/officeDocument/2006/relationships/diagramLayout" Target="../diagrams/layout2.xml"/><Relationship Id="rId9" Type="http://schemas.openxmlformats.org/officeDocument/2006/relationships/image" Target="../media/image36.png"/></Relationships>
</file>

<file path=ppt/slides/_rels/slide3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chart" Target="../charts/chart14.xml"/><Relationship Id="rId1" Type="http://schemas.openxmlformats.org/officeDocument/2006/relationships/slideLayout" Target="../slideLayouts/slideLayout3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15.xml"/><Relationship Id="rId5" Type="http://schemas.openxmlformats.org/officeDocument/2006/relationships/chart" Target="../charts/chart3.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lstStyle/>
          <a:p>
            <a:pPr lvl="0"/>
            <a:r>
              <a:rPr lang="en-US" kern="0" dirty="0">
                <a:solidFill>
                  <a:srgbClr val="FFFFCC"/>
                </a:solidFill>
                <a:effectLst/>
              </a:rPr>
              <a:t>Quality Council</a:t>
            </a:r>
            <a:endParaRPr lang="en-GB" dirty="0">
              <a:solidFill>
                <a:srgbClr val="FFFFCC"/>
              </a:solidFill>
            </a:endParaRPr>
          </a:p>
        </p:txBody>
      </p:sp>
      <p:sp>
        <p:nvSpPr>
          <p:cNvPr id="3" name="Subtitle 2"/>
          <p:cNvSpPr>
            <a:spLocks noGrp="1"/>
          </p:cNvSpPr>
          <p:nvPr>
            <p:ph type="subTitle" idx="1"/>
          </p:nvPr>
        </p:nvSpPr>
        <p:spPr/>
        <p:txBody>
          <a:bodyPr anchor="ctr"/>
          <a:lstStyle/>
          <a:p>
            <a:pPr lvl="0"/>
            <a:r>
              <a:rPr lang="en-US" altLang="zh-CN" kern="0" dirty="0">
                <a:solidFill>
                  <a:prstClr val="black"/>
                </a:solidFill>
                <a:effectLst/>
                <a:cs typeface="Verdana" panose="020B0604030504040204" pitchFamily="34" charset="0"/>
              </a:rPr>
              <a:t>April 2023</a:t>
            </a:r>
            <a:endParaRPr lang="zh-CN" altLang="en-US" kern="0" dirty="0">
              <a:solidFill>
                <a:prstClr val="black"/>
              </a:solidFill>
              <a:effectLst/>
              <a:cs typeface="Verdana" panose="020B0604030504040204" pitchFamily="34" charset="0"/>
            </a:endParaRPr>
          </a:p>
        </p:txBody>
      </p:sp>
    </p:spTree>
    <p:extLst>
      <p:ext uri="{BB962C8B-B14F-4D97-AF65-F5344CB8AC3E}">
        <p14:creationId xmlns:p14="http://schemas.microsoft.com/office/powerpoint/2010/main" val="3738401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p:cNvSpPr txBox="1"/>
          <p:nvPr/>
        </p:nvSpPr>
        <p:spPr>
          <a:xfrm>
            <a:off x="4447594" y="6498771"/>
            <a:ext cx="206993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mn-cs"/>
              </a:rPr>
              <a:t>BS6 Failure data up-to Feb’23</a:t>
            </a:r>
          </a:p>
        </p:txBody>
      </p:sp>
      <p:sp>
        <p:nvSpPr>
          <p:cNvPr id="16" name="TextBox 15"/>
          <p:cNvSpPr txBox="1"/>
          <p:nvPr/>
        </p:nvSpPr>
        <p:spPr>
          <a:xfrm>
            <a:off x="109620" y="5306333"/>
            <a:ext cx="5831677" cy="830997"/>
          </a:xfrm>
          <a:prstGeom prst="rect">
            <a:avLst/>
          </a:prstGeom>
          <a:solidFill>
            <a:schemeClr val="accent4">
              <a:lumMod val="20000"/>
              <a:lumOff val="80000"/>
            </a:schemeClr>
          </a:solidFill>
        </p:spPr>
        <p:txBody>
          <a:bodyPr wrap="square" rtlCol="0">
            <a:spAutoFit/>
          </a:bodyPr>
          <a:lstStyle/>
          <a:p>
            <a:pPr marL="285750" marR="0" lvl="0" indent="-285750" fontAlgn="auto">
              <a:lnSpc>
                <a:spcPct val="150000"/>
              </a:lnSpc>
              <a:spcBef>
                <a:spcPts val="0"/>
              </a:spcBef>
              <a:spcAft>
                <a:spcPts val="0"/>
              </a:spcAft>
              <a:buClrTx/>
              <a:buSzTx/>
              <a:buFont typeface="Wingdings" panose="05000000000000000000" pitchFamily="2" charset="2"/>
              <a:buChar char="§"/>
              <a:tabLst/>
              <a:defRPr/>
            </a:pPr>
            <a:r>
              <a:rPr lang="en-US" sz="1600" dirty="0">
                <a:solidFill>
                  <a:srgbClr val="003764"/>
                </a:solidFill>
              </a:rPr>
              <a:t>High failure rate observed in 250HP application (395 dia. clutch ) followed by 380 dia. clutch failures in 200HP application</a:t>
            </a:r>
          </a:p>
        </p:txBody>
      </p:sp>
      <p:graphicFrame>
        <p:nvGraphicFramePr>
          <p:cNvPr id="14" name="Chart 13"/>
          <p:cNvGraphicFramePr>
            <a:graphicFrameLocks/>
          </p:cNvGraphicFramePr>
          <p:nvPr>
            <p:extLst>
              <p:ext uri="{D42A27DB-BD31-4B8C-83A1-F6EECF244321}">
                <p14:modId xmlns:p14="http://schemas.microsoft.com/office/powerpoint/2010/main" val="3027418736"/>
              </p:ext>
            </p:extLst>
          </p:nvPr>
        </p:nvGraphicFramePr>
        <p:xfrm>
          <a:off x="0" y="1202570"/>
          <a:ext cx="12192000" cy="3811882"/>
        </p:xfrm>
        <a:graphic>
          <a:graphicData uri="http://schemas.openxmlformats.org/drawingml/2006/chart">
            <c:chart xmlns:c="http://schemas.openxmlformats.org/drawingml/2006/chart" xmlns:r="http://schemas.openxmlformats.org/officeDocument/2006/relationships" r:id="rId2"/>
          </a:graphicData>
        </a:graphic>
      </p:graphicFrame>
      <p:sp>
        <p:nvSpPr>
          <p:cNvPr id="15" name="Rounded Rectangle 14"/>
          <p:cNvSpPr/>
          <p:nvPr/>
        </p:nvSpPr>
        <p:spPr>
          <a:xfrm>
            <a:off x="1889006" y="1436732"/>
            <a:ext cx="478008" cy="3292583"/>
          </a:xfrm>
          <a:prstGeom prst="roundRect">
            <a:avLst>
              <a:gd name="adj" fmla="val 3138"/>
            </a:avLst>
          </a:prstGeom>
          <a:noFill/>
          <a:ln w="38100">
            <a:solidFill>
              <a:srgbClr val="0000F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7" name="TextBox 16"/>
          <p:cNvSpPr txBox="1"/>
          <p:nvPr/>
        </p:nvSpPr>
        <p:spPr>
          <a:xfrm>
            <a:off x="2416478" y="1508550"/>
            <a:ext cx="1467263" cy="307777"/>
          </a:xfrm>
          <a:prstGeom prst="rect">
            <a:avLst/>
          </a:prstGeom>
          <a:solidFill>
            <a:schemeClr val="bg2"/>
          </a:solid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3764"/>
                </a:solidFill>
                <a:effectLst/>
                <a:uLnTx/>
                <a:uFillTx/>
                <a:latin typeface="Calibri" panose="020F0502020204030204"/>
                <a:ea typeface="+mn-ea"/>
                <a:cs typeface="+mn-cs"/>
              </a:rPr>
              <a:t>Luk330 – 8.23 Cr</a:t>
            </a:r>
          </a:p>
        </p:txBody>
      </p:sp>
      <p:sp>
        <p:nvSpPr>
          <p:cNvPr id="18" name="Rounded Rectangle 17"/>
          <p:cNvSpPr/>
          <p:nvPr/>
        </p:nvSpPr>
        <p:spPr>
          <a:xfrm>
            <a:off x="6167391" y="1436733"/>
            <a:ext cx="1150961" cy="3145099"/>
          </a:xfrm>
          <a:prstGeom prst="roundRect">
            <a:avLst>
              <a:gd name="adj" fmla="val 3138"/>
            </a:avLst>
          </a:prstGeom>
          <a:noFill/>
          <a:ln w="38100">
            <a:solidFill>
              <a:srgbClr val="0000F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9" name="TextBox 18"/>
          <p:cNvSpPr txBox="1"/>
          <p:nvPr/>
        </p:nvSpPr>
        <p:spPr>
          <a:xfrm>
            <a:off x="7365519" y="1508550"/>
            <a:ext cx="1568454" cy="307777"/>
          </a:xfrm>
          <a:prstGeom prst="rect">
            <a:avLst/>
          </a:prstGeom>
          <a:solidFill>
            <a:schemeClr val="bg2"/>
          </a:solid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3764"/>
                </a:solidFill>
                <a:effectLst/>
                <a:uLnTx/>
                <a:uFillTx/>
                <a:latin typeface="Calibri" panose="020F0502020204030204"/>
                <a:ea typeface="+mn-ea"/>
                <a:cs typeface="+mn-cs"/>
              </a:rPr>
              <a:t>Luk395 – 14.03 Cr</a:t>
            </a:r>
          </a:p>
        </p:txBody>
      </p:sp>
      <p:sp>
        <p:nvSpPr>
          <p:cNvPr id="20" name="Rounded Rectangle 19"/>
          <p:cNvSpPr/>
          <p:nvPr/>
        </p:nvSpPr>
        <p:spPr>
          <a:xfrm>
            <a:off x="8983438" y="1436732"/>
            <a:ext cx="603908" cy="3145099"/>
          </a:xfrm>
          <a:prstGeom prst="roundRect">
            <a:avLst>
              <a:gd name="adj" fmla="val 3138"/>
            </a:avLst>
          </a:prstGeom>
          <a:noFill/>
          <a:ln w="38100">
            <a:solidFill>
              <a:srgbClr val="0000F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1" name="TextBox 20"/>
          <p:cNvSpPr txBox="1"/>
          <p:nvPr/>
        </p:nvSpPr>
        <p:spPr>
          <a:xfrm>
            <a:off x="9636811" y="1508550"/>
            <a:ext cx="1709615" cy="307777"/>
          </a:xfrm>
          <a:prstGeom prst="rect">
            <a:avLst/>
          </a:prstGeom>
          <a:solidFill>
            <a:schemeClr val="bg2"/>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3764"/>
                </a:solidFill>
                <a:effectLst/>
                <a:uLnTx/>
                <a:uFillTx/>
                <a:latin typeface="Calibri" panose="020F0502020204030204"/>
                <a:ea typeface="+mn-ea"/>
                <a:cs typeface="+mn-cs"/>
              </a:rPr>
              <a:t>Setco 380 – 12.29 Cr</a:t>
            </a:r>
          </a:p>
        </p:txBody>
      </p:sp>
      <p:sp>
        <p:nvSpPr>
          <p:cNvPr id="22"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GB" dirty="0"/>
              <a:t>Clutch failure Model wise</a:t>
            </a:r>
            <a:endParaRPr lang="en-US" dirty="0">
              <a:solidFill>
                <a:srgbClr val="003764"/>
              </a:solidFill>
            </a:endParaRPr>
          </a:p>
        </p:txBody>
      </p:sp>
      <p:sp>
        <p:nvSpPr>
          <p:cNvPr id="25" name="TextBox 24"/>
          <p:cNvSpPr txBox="1"/>
          <p:nvPr/>
        </p:nvSpPr>
        <p:spPr>
          <a:xfrm>
            <a:off x="10409356" y="6429097"/>
            <a:ext cx="206993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mn-cs"/>
              </a:rPr>
              <a:t>Values</a:t>
            </a:r>
            <a:r>
              <a:rPr kumimoji="0" lang="en-US" sz="1200" b="0" i="0" u="none" strike="noStrike" kern="1200" cap="none" spc="0" normalizeH="0" noProof="0" dirty="0">
                <a:ln>
                  <a:noFill/>
                </a:ln>
                <a:solidFill>
                  <a:srgbClr val="003764"/>
                </a:solidFill>
                <a:effectLst/>
                <a:uLnTx/>
                <a:uFillTx/>
                <a:latin typeface="Calibri" panose="020F0502020204030204"/>
                <a:ea typeface="+mn-ea"/>
                <a:cs typeface="+mn-cs"/>
              </a:rPr>
              <a:t> in Cr</a:t>
            </a:r>
            <a:endPar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8208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a:spLocks/>
          </p:cNvSpPr>
          <p:nvPr/>
        </p:nvSpPr>
        <p:spPr>
          <a:xfrm>
            <a:off x="776747" y="325396"/>
            <a:ext cx="7169971"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lgn="ctr" defTabSz="914377">
              <a:lnSpc>
                <a:spcPct val="100000"/>
              </a:lnSpc>
              <a:spcBef>
                <a:spcPts val="0"/>
              </a:spcBef>
              <a:defRPr/>
            </a:pPr>
            <a:r>
              <a:rPr lang="en-US" dirty="0">
                <a:solidFill>
                  <a:srgbClr val="003764"/>
                </a:solidFill>
              </a:rPr>
              <a:t>200HP and 250HP Sales distribution</a:t>
            </a:r>
          </a:p>
        </p:txBody>
      </p:sp>
      <p:sp>
        <p:nvSpPr>
          <p:cNvPr id="20" name="Rectangle 19">
            <a:extLst>
              <a:ext uri="{FF2B5EF4-FFF2-40B4-BE49-F238E27FC236}">
                <a16:creationId xmlns:a16="http://schemas.microsoft.com/office/drawing/2014/main" id="{FC3D0706-69DC-4E71-B2CB-91DD3EB25FDF}"/>
              </a:ext>
            </a:extLst>
          </p:cNvPr>
          <p:cNvSpPr/>
          <p:nvPr/>
        </p:nvSpPr>
        <p:spPr>
          <a:xfrm>
            <a:off x="776747" y="5842693"/>
            <a:ext cx="10255045" cy="792781"/>
          </a:xfrm>
          <a:prstGeom prst="rect">
            <a:avLst/>
          </a:prstGeom>
          <a:solidFill>
            <a:schemeClr val="accent4">
              <a:lumMod val="20000"/>
              <a:lumOff val="80000"/>
            </a:schemeClr>
          </a:solidFill>
        </p:spPr>
        <p:txBody>
          <a:bodyPr wrap="square" rtlCol="0">
            <a:spAutoFit/>
          </a:bodyPr>
          <a:lstStyle/>
          <a:p>
            <a:pPr marL="285750" indent="-285750">
              <a:lnSpc>
                <a:spcPct val="150000"/>
              </a:lnSpc>
              <a:buFont typeface="Wingdings" panose="05000000000000000000" pitchFamily="2" charset="2"/>
              <a:buChar char="§"/>
            </a:pPr>
            <a:r>
              <a:rPr lang="en-US" sz="1600" dirty="0">
                <a:solidFill>
                  <a:srgbClr val="003764"/>
                </a:solidFill>
              </a:rPr>
              <a:t>250 HP (395 dia. Clutch) sales volume is increasing month on month.</a:t>
            </a:r>
          </a:p>
          <a:p>
            <a:pPr marL="285750" indent="-285750">
              <a:lnSpc>
                <a:spcPct val="150000"/>
              </a:lnSpc>
              <a:buFont typeface="Wingdings" panose="05000000000000000000" pitchFamily="2" charset="2"/>
              <a:buChar char="§"/>
            </a:pPr>
            <a:r>
              <a:rPr lang="en-US" sz="1600" dirty="0">
                <a:solidFill>
                  <a:srgbClr val="003764"/>
                </a:solidFill>
              </a:rPr>
              <a:t>200 HP (380 dia. Clutch) sales volume is sustained</a:t>
            </a:r>
          </a:p>
        </p:txBody>
      </p:sp>
      <p:graphicFrame>
        <p:nvGraphicFramePr>
          <p:cNvPr id="12" name="Chart 11"/>
          <p:cNvGraphicFramePr>
            <a:graphicFrameLocks/>
          </p:cNvGraphicFramePr>
          <p:nvPr>
            <p:extLst>
              <p:ext uri="{D42A27DB-BD31-4B8C-83A1-F6EECF244321}">
                <p14:modId xmlns:p14="http://schemas.microsoft.com/office/powerpoint/2010/main" val="253711771"/>
              </p:ext>
            </p:extLst>
          </p:nvPr>
        </p:nvGraphicFramePr>
        <p:xfrm>
          <a:off x="942922" y="1595284"/>
          <a:ext cx="9774236" cy="407792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23176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r>
              <a:rPr lang="en-US" dirty="0">
                <a:solidFill>
                  <a:srgbClr val="003764"/>
                </a:solidFill>
              </a:rPr>
              <a:t>Clutch Failure mode wise distribution</a:t>
            </a:r>
          </a:p>
        </p:txBody>
      </p:sp>
      <p:graphicFrame>
        <p:nvGraphicFramePr>
          <p:cNvPr id="4" name="Chart 3"/>
          <p:cNvGraphicFramePr>
            <a:graphicFrameLocks/>
          </p:cNvGraphicFramePr>
          <p:nvPr>
            <p:extLst>
              <p:ext uri="{D42A27DB-BD31-4B8C-83A1-F6EECF244321}">
                <p14:modId xmlns:p14="http://schemas.microsoft.com/office/powerpoint/2010/main" val="918328447"/>
              </p:ext>
            </p:extLst>
          </p:nvPr>
        </p:nvGraphicFramePr>
        <p:xfrm>
          <a:off x="838200" y="1616742"/>
          <a:ext cx="9067944" cy="4985470"/>
        </p:xfrm>
        <a:graphic>
          <a:graphicData uri="http://schemas.openxmlformats.org/drawingml/2006/chart">
            <c:chart xmlns:c="http://schemas.openxmlformats.org/drawingml/2006/chart" xmlns:r="http://schemas.openxmlformats.org/officeDocument/2006/relationships" r:id="rId2"/>
          </a:graphicData>
        </a:graphic>
      </p:graphicFrame>
      <p:pic>
        <p:nvPicPr>
          <p:cNvPr id="6" name="Picture 5"/>
          <p:cNvPicPr>
            <a:picLocks noChangeAspect="1"/>
          </p:cNvPicPr>
          <p:nvPr/>
        </p:nvPicPr>
        <p:blipFill>
          <a:blip r:embed="rId3"/>
          <a:stretch>
            <a:fillRect/>
          </a:stretch>
        </p:blipFill>
        <p:spPr>
          <a:xfrm>
            <a:off x="8394837" y="2359742"/>
            <a:ext cx="3527877" cy="3218865"/>
          </a:xfrm>
          <a:prstGeom prst="rect">
            <a:avLst/>
          </a:prstGeom>
        </p:spPr>
      </p:pic>
    </p:spTree>
    <p:extLst>
      <p:ext uri="{BB962C8B-B14F-4D97-AF65-F5344CB8AC3E}">
        <p14:creationId xmlns:p14="http://schemas.microsoft.com/office/powerpoint/2010/main" val="1134375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852713" y="112264"/>
            <a:ext cx="10224752" cy="12314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US" dirty="0"/>
              <a:t>Clutch failure – </a:t>
            </a:r>
            <a:r>
              <a:rPr lang="en-US" dirty="0">
                <a:solidFill>
                  <a:srgbClr val="003764"/>
                </a:solidFill>
              </a:rPr>
              <a:t>Manufacturing/Supplier Actions Status</a:t>
            </a:r>
          </a:p>
        </p:txBody>
      </p:sp>
      <p:sp>
        <p:nvSpPr>
          <p:cNvPr id="2" name="Rectangle 1"/>
          <p:cNvSpPr/>
          <p:nvPr/>
        </p:nvSpPr>
        <p:spPr>
          <a:xfrm>
            <a:off x="690289" y="2068689"/>
            <a:ext cx="10943772" cy="2554545"/>
          </a:xfrm>
          <a:prstGeom prst="rect">
            <a:avLst/>
          </a:prstGeom>
        </p:spPr>
        <p:txBody>
          <a:bodyPr wrap="square">
            <a:spAutoFit/>
          </a:bodyPr>
          <a:lstStyle/>
          <a:p>
            <a:pPr marL="342900" indent="-342900">
              <a:buFont typeface="Wingdings" panose="05000000000000000000" pitchFamily="2" charset="2"/>
              <a:buChar char="Ø"/>
            </a:pPr>
            <a:r>
              <a:rPr lang="en-US" sz="2000" dirty="0">
                <a:solidFill>
                  <a:srgbClr val="000000"/>
                </a:solidFill>
              </a:rPr>
              <a:t>Engine GB alignment fixture to improve clutch life.</a:t>
            </a:r>
          </a:p>
          <a:p>
            <a:pPr marL="1257300" lvl="2" indent="-342900">
              <a:buFont typeface="Arial" panose="020B0604020202020204" pitchFamily="34" charset="0"/>
              <a:buChar char="•"/>
            </a:pPr>
            <a:r>
              <a:rPr lang="en-US" sz="2000" dirty="0">
                <a:solidFill>
                  <a:srgbClr val="000000"/>
                </a:solidFill>
              </a:rPr>
              <a:t>Datum Surface creation. T. May’23</a:t>
            </a:r>
          </a:p>
          <a:p>
            <a:pPr marL="1257300" lvl="2" indent="-342900">
              <a:buFont typeface="Arial" panose="020B0604020202020204" pitchFamily="34" charset="0"/>
              <a:buChar char="•"/>
            </a:pPr>
            <a:r>
              <a:rPr lang="en-US" sz="2000" dirty="0">
                <a:solidFill>
                  <a:srgbClr val="000000"/>
                </a:solidFill>
              </a:rPr>
              <a:t>Fixture modification T.Jul’23</a:t>
            </a:r>
          </a:p>
          <a:p>
            <a:pPr marL="342900" indent="-342900">
              <a:buFont typeface="Wingdings" panose="05000000000000000000" pitchFamily="2" charset="2"/>
              <a:buChar char="Ø"/>
            </a:pPr>
            <a:endParaRPr lang="en-US" sz="2000" dirty="0">
              <a:solidFill>
                <a:srgbClr val="000000"/>
              </a:solidFill>
            </a:endParaRPr>
          </a:p>
          <a:p>
            <a:pPr marL="342900" indent="-342900">
              <a:buFont typeface="Wingdings" panose="05000000000000000000" pitchFamily="2" charset="2"/>
              <a:buChar char="Ø"/>
            </a:pPr>
            <a:r>
              <a:rPr lang="en-US" sz="2000" dirty="0">
                <a:solidFill>
                  <a:srgbClr val="000000"/>
                </a:solidFill>
              </a:rPr>
              <a:t>Lifting hoist with hook arrangement introduced at H2 &amp; PNR. C: Sep’22. Alwar &amp; Ennore. T: May’23.</a:t>
            </a:r>
          </a:p>
          <a:p>
            <a:pPr marL="342900" indent="-342900">
              <a:buFont typeface="Wingdings" panose="05000000000000000000" pitchFamily="2" charset="2"/>
              <a:buChar char="Ø"/>
            </a:pPr>
            <a:endParaRPr lang="en-US" sz="2000" dirty="0">
              <a:solidFill>
                <a:srgbClr val="000000"/>
              </a:solidFill>
            </a:endParaRPr>
          </a:p>
          <a:p>
            <a:pPr marL="342900" indent="-342900">
              <a:buFont typeface="Wingdings" panose="05000000000000000000" pitchFamily="2" charset="2"/>
              <a:buChar char="Ø"/>
            </a:pPr>
            <a:r>
              <a:rPr lang="en-US" sz="2000" dirty="0">
                <a:solidFill>
                  <a:srgbClr val="000000"/>
                </a:solidFill>
              </a:rPr>
              <a:t>Clutch handling process/packaging improvement at Supplier end. T: May’23</a:t>
            </a:r>
          </a:p>
          <a:p>
            <a:pPr marL="342900" indent="-342900">
              <a:buFont typeface="Wingdings" panose="05000000000000000000" pitchFamily="2" charset="2"/>
              <a:buChar char="Ø"/>
            </a:pPr>
            <a:endParaRPr lang="en-US" sz="2000" dirty="0">
              <a:solidFill>
                <a:srgbClr val="000000"/>
              </a:solidFill>
            </a:endParaRPr>
          </a:p>
        </p:txBody>
      </p:sp>
      <p:grpSp>
        <p:nvGrpSpPr>
          <p:cNvPr id="6" name="Group 5"/>
          <p:cNvGrpSpPr/>
          <p:nvPr/>
        </p:nvGrpSpPr>
        <p:grpSpPr>
          <a:xfrm>
            <a:off x="8254511" y="1134350"/>
            <a:ext cx="2253831" cy="369332"/>
            <a:chOff x="300933" y="5861119"/>
            <a:chExt cx="2253831" cy="369332"/>
          </a:xfrm>
        </p:grpSpPr>
        <p:sp>
          <p:nvSpPr>
            <p:cNvPr id="7" name="Rounded Rectangle 6"/>
            <p:cNvSpPr/>
            <p:nvPr/>
          </p:nvSpPr>
          <p:spPr>
            <a:xfrm rot="10800000">
              <a:off x="300933" y="5910505"/>
              <a:ext cx="2253831" cy="319946"/>
            </a:xfrm>
            <a:prstGeom prst="roundRect">
              <a:avLst/>
            </a:prstGeom>
            <a:gradFill flip="none" rotWithShape="1">
              <a:gsLst>
                <a:gs pos="0">
                  <a:srgbClr val="00B050"/>
                </a:gs>
                <a:gs pos="69000">
                  <a:srgbClr val="FFFF00"/>
                </a:gs>
                <a:gs pos="63000">
                  <a:srgbClr val="00B050"/>
                </a:gs>
                <a:gs pos="100000">
                  <a:srgbClr val="FFFF00"/>
                </a:gs>
              </a:gsLst>
              <a:lin ang="108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2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8" name="TextBox 7"/>
            <p:cNvSpPr txBox="1"/>
            <p:nvPr/>
          </p:nvSpPr>
          <p:spPr>
            <a:xfrm>
              <a:off x="838200" y="5861119"/>
              <a:ext cx="158109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solidFill>
                    <a:srgbClr val="003764"/>
                  </a:solidFill>
                  <a:latin typeface="Calibri" panose="020F0502020204030204"/>
                </a:rPr>
                <a:t>7</a:t>
              </a:r>
              <a:r>
                <a:rPr kumimoji="0" lang="en-US" b="0" i="0" u="none" strike="noStrike" kern="1200" cap="none" spc="0" normalizeH="0" baseline="0" noProof="0" dirty="0">
                  <a:ln>
                    <a:noFill/>
                  </a:ln>
                  <a:solidFill>
                    <a:srgbClr val="003764"/>
                  </a:solidFill>
                  <a:effectLst/>
                  <a:uLnTx/>
                  <a:uFillTx/>
                  <a:latin typeface="Calibri" panose="020F0502020204030204"/>
                  <a:ea typeface="+mn-ea"/>
                  <a:cs typeface="+mn-cs"/>
                </a:rPr>
                <a:t>                   3</a:t>
              </a:r>
              <a:endParaRPr kumimoji="0" lang="en-IN"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3880891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852713" y="99563"/>
            <a:ext cx="10224752" cy="12314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US" dirty="0"/>
              <a:t>Clutch failure – </a:t>
            </a:r>
            <a:r>
              <a:rPr lang="en-US" dirty="0">
                <a:solidFill>
                  <a:srgbClr val="003764"/>
                </a:solidFill>
              </a:rPr>
              <a:t>Manufacturing Actions Status</a:t>
            </a:r>
          </a:p>
        </p:txBody>
      </p:sp>
      <p:grpSp>
        <p:nvGrpSpPr>
          <p:cNvPr id="6" name="Group 5"/>
          <p:cNvGrpSpPr/>
          <p:nvPr/>
        </p:nvGrpSpPr>
        <p:grpSpPr>
          <a:xfrm>
            <a:off x="8167425" y="1146342"/>
            <a:ext cx="2253831" cy="369332"/>
            <a:chOff x="300933" y="5861119"/>
            <a:chExt cx="2253831" cy="369332"/>
          </a:xfrm>
        </p:grpSpPr>
        <p:sp>
          <p:nvSpPr>
            <p:cNvPr id="7" name="Rounded Rectangle 6"/>
            <p:cNvSpPr/>
            <p:nvPr/>
          </p:nvSpPr>
          <p:spPr>
            <a:xfrm rot="10800000">
              <a:off x="300933" y="5910505"/>
              <a:ext cx="2253831" cy="319946"/>
            </a:xfrm>
            <a:prstGeom prst="roundRect">
              <a:avLst/>
            </a:prstGeom>
            <a:gradFill flip="none" rotWithShape="1">
              <a:gsLst>
                <a:gs pos="0">
                  <a:srgbClr val="00B050"/>
                </a:gs>
                <a:gs pos="69000">
                  <a:srgbClr val="FFFF00"/>
                </a:gs>
                <a:gs pos="63000">
                  <a:srgbClr val="00B050"/>
                </a:gs>
                <a:gs pos="100000">
                  <a:srgbClr val="FFFF00"/>
                </a:gs>
              </a:gsLst>
              <a:lin ang="108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2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8" name="TextBox 7"/>
            <p:cNvSpPr txBox="1"/>
            <p:nvPr/>
          </p:nvSpPr>
          <p:spPr>
            <a:xfrm>
              <a:off x="838200" y="5861119"/>
              <a:ext cx="158109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3764"/>
                  </a:solidFill>
                  <a:latin typeface="Calibri" panose="020F0502020204030204"/>
                </a:rPr>
                <a:t>7</a:t>
              </a:r>
              <a:r>
                <a:rPr kumimoji="0" lang="en-US" b="0" i="0" u="none" strike="noStrike" kern="1200" cap="none" spc="0" normalizeH="0" baseline="0" noProof="0" dirty="0">
                  <a:ln>
                    <a:noFill/>
                  </a:ln>
                  <a:solidFill>
                    <a:srgbClr val="003764"/>
                  </a:solidFill>
                  <a:effectLst/>
                  <a:uLnTx/>
                  <a:uFillTx/>
                  <a:latin typeface="Calibri" panose="020F0502020204030204"/>
                  <a:ea typeface="+mn-ea"/>
                  <a:cs typeface="+mn-cs"/>
                </a:rPr>
                <a:t>                   3</a:t>
              </a:r>
              <a:endParaRPr kumimoji="0" lang="en-IN"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grpSp>
      <p:pic>
        <p:nvPicPr>
          <p:cNvPr id="4" name="Picture 3"/>
          <p:cNvPicPr>
            <a:picLocks noChangeAspect="1"/>
          </p:cNvPicPr>
          <p:nvPr/>
        </p:nvPicPr>
        <p:blipFill rotWithShape="1">
          <a:blip r:embed="rId2"/>
          <a:srcRect l="9060" t="18535" r="10461" b="1105"/>
          <a:stretch/>
        </p:blipFill>
        <p:spPr>
          <a:xfrm>
            <a:off x="1582057" y="1712681"/>
            <a:ext cx="9100458" cy="5109030"/>
          </a:xfrm>
          <a:prstGeom prst="rect">
            <a:avLst/>
          </a:prstGeom>
        </p:spPr>
      </p:pic>
      <p:sp>
        <p:nvSpPr>
          <p:cNvPr id="5" name="Rectangle 4"/>
          <p:cNvSpPr/>
          <p:nvPr/>
        </p:nvSpPr>
        <p:spPr>
          <a:xfrm>
            <a:off x="852713" y="1132280"/>
            <a:ext cx="7449457" cy="623248"/>
          </a:xfrm>
          <a:prstGeom prst="rect">
            <a:avLst/>
          </a:prstGeom>
        </p:spPr>
        <p:txBody>
          <a:bodyPr wrap="square">
            <a:spAutoFit/>
          </a:bodyPr>
          <a:lstStyle/>
          <a:p>
            <a:endParaRPr lang="en-US" sz="1050" dirty="0">
              <a:solidFill>
                <a:srgbClr val="000000"/>
              </a:solidFill>
              <a:latin typeface="Calibri" panose="020F0502020204030204" pitchFamily="34" charset="0"/>
            </a:endParaRPr>
          </a:p>
          <a:p>
            <a:r>
              <a:rPr lang="en-US" sz="1050" dirty="0">
                <a:solidFill>
                  <a:srgbClr val="000000"/>
                </a:solidFill>
                <a:latin typeface="Calibri" panose="020F0502020204030204" pitchFamily="34" charset="0"/>
              </a:rPr>
              <a:t> </a:t>
            </a:r>
            <a:r>
              <a:rPr lang="en-US" sz="2400" b="1" dirty="0">
                <a:solidFill>
                  <a:srgbClr val="000000"/>
                </a:solidFill>
                <a:latin typeface="Calibri" panose="020F0502020204030204" pitchFamily="34" charset="0"/>
              </a:rPr>
              <a:t>Competitor Benchmarking –Sliding Conveyer System</a:t>
            </a:r>
            <a:endParaRPr lang="en-US" sz="2400" dirty="0"/>
          </a:p>
        </p:txBody>
      </p:sp>
    </p:spTree>
    <p:extLst>
      <p:ext uri="{BB962C8B-B14F-4D97-AF65-F5344CB8AC3E}">
        <p14:creationId xmlns:p14="http://schemas.microsoft.com/office/powerpoint/2010/main" val="1573767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728451" y="60040"/>
            <a:ext cx="10224752" cy="12314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US" dirty="0"/>
              <a:t>Clutch failure – </a:t>
            </a:r>
            <a:r>
              <a:rPr lang="en-US" dirty="0">
                <a:solidFill>
                  <a:srgbClr val="003764"/>
                </a:solidFill>
              </a:rPr>
              <a:t>Manufacturing Actions Status</a:t>
            </a:r>
          </a:p>
        </p:txBody>
      </p:sp>
      <p:pic>
        <p:nvPicPr>
          <p:cNvPr id="9" name="Picture 8"/>
          <p:cNvPicPr>
            <a:picLocks noChangeAspect="1"/>
          </p:cNvPicPr>
          <p:nvPr/>
        </p:nvPicPr>
        <p:blipFill rotWithShape="1">
          <a:blip r:embed="rId2"/>
          <a:srcRect b="13607"/>
          <a:stretch/>
        </p:blipFill>
        <p:spPr>
          <a:xfrm>
            <a:off x="728451" y="1391258"/>
            <a:ext cx="5294976" cy="2808648"/>
          </a:xfrm>
          <a:prstGeom prst="rect">
            <a:avLst/>
          </a:prstGeom>
        </p:spPr>
      </p:pic>
      <p:pic>
        <p:nvPicPr>
          <p:cNvPr id="10" name="Picture 9"/>
          <p:cNvPicPr>
            <a:picLocks noChangeAspect="1"/>
          </p:cNvPicPr>
          <p:nvPr/>
        </p:nvPicPr>
        <p:blipFill rotWithShape="1">
          <a:blip r:embed="rId3"/>
          <a:srcRect t="6492" b="14523"/>
          <a:stretch/>
        </p:blipFill>
        <p:spPr>
          <a:xfrm>
            <a:off x="728451" y="4283157"/>
            <a:ext cx="5294976" cy="2498316"/>
          </a:xfrm>
          <a:prstGeom prst="rect">
            <a:avLst/>
          </a:prstGeom>
        </p:spPr>
      </p:pic>
      <p:pic>
        <p:nvPicPr>
          <p:cNvPr id="11" name="Picture 10"/>
          <p:cNvPicPr>
            <a:picLocks noChangeAspect="1"/>
          </p:cNvPicPr>
          <p:nvPr/>
        </p:nvPicPr>
        <p:blipFill>
          <a:blip r:embed="rId4"/>
          <a:stretch>
            <a:fillRect/>
          </a:stretch>
        </p:blipFill>
        <p:spPr>
          <a:xfrm>
            <a:off x="6097377" y="1408371"/>
            <a:ext cx="3677927" cy="5373102"/>
          </a:xfrm>
          <a:prstGeom prst="rect">
            <a:avLst/>
          </a:prstGeom>
        </p:spPr>
      </p:pic>
      <p:sp>
        <p:nvSpPr>
          <p:cNvPr id="12" name="Rounded Rectangle 11"/>
          <p:cNvSpPr/>
          <p:nvPr/>
        </p:nvSpPr>
        <p:spPr>
          <a:xfrm>
            <a:off x="8058340" y="2140529"/>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ounded Rectangle 12"/>
          <p:cNvSpPr/>
          <p:nvPr/>
        </p:nvSpPr>
        <p:spPr>
          <a:xfrm>
            <a:off x="8058340" y="3927765"/>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ounded Rectangle 13"/>
          <p:cNvSpPr/>
          <p:nvPr/>
        </p:nvSpPr>
        <p:spPr>
          <a:xfrm>
            <a:off x="4253344" y="2840181"/>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ounded Rectangle 14"/>
          <p:cNvSpPr/>
          <p:nvPr/>
        </p:nvSpPr>
        <p:spPr>
          <a:xfrm>
            <a:off x="2539184" y="3269666"/>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ounded Rectangle 15"/>
          <p:cNvSpPr/>
          <p:nvPr/>
        </p:nvSpPr>
        <p:spPr>
          <a:xfrm>
            <a:off x="2081985" y="3283519"/>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Rounded Rectangle 16"/>
          <p:cNvSpPr/>
          <p:nvPr/>
        </p:nvSpPr>
        <p:spPr>
          <a:xfrm>
            <a:off x="932063" y="3380499"/>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Rounded Rectangle 17"/>
          <p:cNvSpPr/>
          <p:nvPr/>
        </p:nvSpPr>
        <p:spPr>
          <a:xfrm>
            <a:off x="4849096" y="5652651"/>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Rounded Rectangle 18"/>
          <p:cNvSpPr/>
          <p:nvPr/>
        </p:nvSpPr>
        <p:spPr>
          <a:xfrm>
            <a:off x="3546769" y="6040586"/>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Rounded Rectangle 19"/>
          <p:cNvSpPr/>
          <p:nvPr/>
        </p:nvSpPr>
        <p:spPr>
          <a:xfrm>
            <a:off x="3172685" y="6179131"/>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Rounded Rectangle 20"/>
          <p:cNvSpPr/>
          <p:nvPr/>
        </p:nvSpPr>
        <p:spPr>
          <a:xfrm>
            <a:off x="1005209" y="5742710"/>
            <a:ext cx="227454" cy="214745"/>
          </a:xfrm>
          <a:prstGeom prst="roundRect">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TextBox 22"/>
          <p:cNvSpPr txBox="1"/>
          <p:nvPr/>
        </p:nvSpPr>
        <p:spPr>
          <a:xfrm>
            <a:off x="8894459" y="2098229"/>
            <a:ext cx="3251200" cy="2585323"/>
          </a:xfrm>
          <a:prstGeom prst="rect">
            <a:avLst/>
          </a:prstGeom>
          <a:noFill/>
        </p:spPr>
        <p:txBody>
          <a:bodyPr wrap="square" rtlCol="0">
            <a:spAutoFit/>
          </a:bodyPr>
          <a:lstStyle/>
          <a:p>
            <a:r>
              <a:rPr lang="en-IN" b="1" u="sng" dirty="0"/>
              <a:t>Machined holding surface Requirement:</a:t>
            </a:r>
          </a:p>
          <a:p>
            <a:endParaRPr lang="en-IN" dirty="0"/>
          </a:p>
          <a:p>
            <a:pPr marL="342900" indent="-342900">
              <a:buAutoNum type="arabicPeriod"/>
            </a:pPr>
            <a:r>
              <a:rPr lang="en-IN" dirty="0"/>
              <a:t>Five places in Engine – Size : 50 mm x 50 mm</a:t>
            </a:r>
          </a:p>
          <a:p>
            <a:pPr marL="342900" indent="-342900">
              <a:buFontTx/>
              <a:buAutoNum type="arabicPeriod"/>
            </a:pPr>
            <a:r>
              <a:rPr lang="en-IN" dirty="0"/>
              <a:t>Five places in GB – Size: 50 mm x 50 mm</a:t>
            </a:r>
          </a:p>
          <a:p>
            <a:r>
              <a:rPr lang="en-IN" dirty="0"/>
              <a:t>As indicated in these DMU images</a:t>
            </a:r>
          </a:p>
        </p:txBody>
      </p:sp>
      <p:grpSp>
        <p:nvGrpSpPr>
          <p:cNvPr id="22" name="Group 21"/>
          <p:cNvGrpSpPr/>
          <p:nvPr/>
        </p:nvGrpSpPr>
        <p:grpSpPr>
          <a:xfrm>
            <a:off x="8167425" y="1146342"/>
            <a:ext cx="2253831" cy="369332"/>
            <a:chOff x="300933" y="5861119"/>
            <a:chExt cx="2253831" cy="369332"/>
          </a:xfrm>
        </p:grpSpPr>
        <p:sp>
          <p:nvSpPr>
            <p:cNvPr id="24" name="Rounded Rectangle 23"/>
            <p:cNvSpPr/>
            <p:nvPr/>
          </p:nvSpPr>
          <p:spPr>
            <a:xfrm rot="10800000">
              <a:off x="300933" y="5910505"/>
              <a:ext cx="2253831" cy="319946"/>
            </a:xfrm>
            <a:prstGeom prst="roundRect">
              <a:avLst/>
            </a:prstGeom>
            <a:gradFill flip="none" rotWithShape="1">
              <a:gsLst>
                <a:gs pos="0">
                  <a:srgbClr val="00B050"/>
                </a:gs>
                <a:gs pos="69000">
                  <a:srgbClr val="FFFF00"/>
                </a:gs>
                <a:gs pos="63000">
                  <a:srgbClr val="00B050"/>
                </a:gs>
                <a:gs pos="100000">
                  <a:srgbClr val="FFFF00"/>
                </a:gs>
              </a:gsLst>
              <a:lin ang="108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2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5" name="TextBox 24"/>
            <p:cNvSpPr txBox="1"/>
            <p:nvPr/>
          </p:nvSpPr>
          <p:spPr>
            <a:xfrm>
              <a:off x="838200" y="5861119"/>
              <a:ext cx="158109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3764"/>
                  </a:solidFill>
                  <a:latin typeface="Calibri" panose="020F0502020204030204"/>
                </a:rPr>
                <a:t>7</a:t>
              </a:r>
              <a:r>
                <a:rPr kumimoji="0" lang="en-US" b="0" i="0" u="none" strike="noStrike" kern="1200" cap="none" spc="0" normalizeH="0" baseline="0" noProof="0" dirty="0">
                  <a:ln>
                    <a:noFill/>
                  </a:ln>
                  <a:solidFill>
                    <a:srgbClr val="003764"/>
                  </a:solidFill>
                  <a:effectLst/>
                  <a:uLnTx/>
                  <a:uFillTx/>
                  <a:latin typeface="Calibri" panose="020F0502020204030204"/>
                  <a:ea typeface="+mn-ea"/>
                  <a:cs typeface="+mn-cs"/>
                </a:rPr>
                <a:t>                   3</a:t>
              </a:r>
              <a:endParaRPr kumimoji="0" lang="en-IN"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259090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852714" y="92434"/>
            <a:ext cx="10224752" cy="12314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US" dirty="0"/>
              <a:t>Clutch failure – </a:t>
            </a:r>
            <a:r>
              <a:rPr lang="en-US" dirty="0">
                <a:solidFill>
                  <a:srgbClr val="003764"/>
                </a:solidFill>
              </a:rPr>
              <a:t>Design Actions Status</a:t>
            </a:r>
          </a:p>
        </p:txBody>
      </p:sp>
      <p:sp>
        <p:nvSpPr>
          <p:cNvPr id="2" name="Rectangle 1"/>
          <p:cNvSpPr/>
          <p:nvPr/>
        </p:nvSpPr>
        <p:spPr>
          <a:xfrm>
            <a:off x="667656" y="2016200"/>
            <a:ext cx="10813144" cy="2554545"/>
          </a:xfrm>
          <a:prstGeom prst="rect">
            <a:avLst/>
          </a:prstGeom>
        </p:spPr>
        <p:txBody>
          <a:bodyPr wrap="square">
            <a:spAutoFit/>
          </a:bodyPr>
          <a:lstStyle/>
          <a:p>
            <a:pPr marL="342900" lvl="0" indent="-342900">
              <a:buFont typeface="Wingdings" panose="05000000000000000000" pitchFamily="2" charset="2"/>
              <a:buChar char="Ø"/>
              <a:defRPr/>
            </a:pPr>
            <a:r>
              <a:rPr lang="en-US" sz="2000" b="1" u="sng" dirty="0">
                <a:solidFill>
                  <a:srgbClr val="000000"/>
                </a:solidFill>
              </a:rPr>
              <a:t>Luk 395 dia Clutch burnt:</a:t>
            </a:r>
          </a:p>
          <a:p>
            <a:pPr marL="1257300" lvl="2" indent="-342900">
              <a:buFont typeface="Arial" panose="020B0604020202020204" pitchFamily="34" charset="0"/>
              <a:buChar char="•"/>
              <a:defRPr/>
            </a:pPr>
            <a:r>
              <a:rPr lang="en-US" sz="2000" dirty="0">
                <a:solidFill>
                  <a:srgbClr val="000000"/>
                </a:solidFill>
              </a:rPr>
              <a:t>8 pad rigid ceramic clutch disc introduction in place of current 7 pad cushioned ceramic disc. LuK – T: Jul’23; Setco – T: Aug’23</a:t>
            </a:r>
          </a:p>
          <a:p>
            <a:pPr marL="1257300" lvl="2" indent="-342900">
              <a:buFont typeface="Arial" panose="020B0604020202020204" pitchFamily="34" charset="0"/>
              <a:buChar char="•"/>
              <a:defRPr/>
            </a:pPr>
            <a:r>
              <a:rPr lang="en-US" sz="2000" dirty="0">
                <a:solidFill>
                  <a:srgbClr val="000000"/>
                </a:solidFill>
              </a:rPr>
              <a:t>Spec release planned for 430 dia Clutch in Tippers. T: Aug’23 (A4) &amp; Sep’23 (H6 4V)</a:t>
            </a:r>
          </a:p>
          <a:p>
            <a:pPr marL="342900" lvl="0" indent="-342900">
              <a:buFont typeface="Wingdings" panose="05000000000000000000" pitchFamily="2" charset="2"/>
              <a:buChar char="Ø"/>
              <a:defRPr/>
            </a:pPr>
            <a:endParaRPr lang="en-US" sz="2000" dirty="0">
              <a:solidFill>
                <a:srgbClr val="000000"/>
              </a:solidFill>
            </a:endParaRPr>
          </a:p>
          <a:p>
            <a:pPr marL="342900" lvl="0" indent="-342900">
              <a:buFont typeface="Wingdings" panose="05000000000000000000" pitchFamily="2" charset="2"/>
              <a:buChar char="Ø"/>
              <a:defRPr/>
            </a:pPr>
            <a:r>
              <a:rPr lang="en-US" sz="2000" b="1" u="sng" dirty="0">
                <a:solidFill>
                  <a:srgbClr val="000000"/>
                </a:solidFill>
              </a:rPr>
              <a:t>Luk 330 Clutch burnt in E1615:</a:t>
            </a:r>
          </a:p>
          <a:p>
            <a:pPr marL="1257300" lvl="2" indent="-342900">
              <a:buFont typeface="Arial" panose="020B0604020202020204" pitchFamily="34" charset="0"/>
              <a:buChar char="•"/>
              <a:defRPr/>
            </a:pPr>
            <a:r>
              <a:rPr lang="en-US" sz="2000" dirty="0">
                <a:solidFill>
                  <a:srgbClr val="000000"/>
                </a:solidFill>
              </a:rPr>
              <a:t>362 dia Clutch is under development for 1916 Haulage / 1615 Tipper model. After development, to be taken up for horizontal deployment in 1615/ 1815 models</a:t>
            </a:r>
            <a:endParaRPr lang="en-US" sz="2000" b="1" dirty="0">
              <a:solidFill>
                <a:srgbClr val="003764"/>
              </a:solidFill>
            </a:endParaRPr>
          </a:p>
        </p:txBody>
      </p:sp>
      <p:grpSp>
        <p:nvGrpSpPr>
          <p:cNvPr id="35" name="Group 34"/>
          <p:cNvGrpSpPr/>
          <p:nvPr/>
        </p:nvGrpSpPr>
        <p:grpSpPr>
          <a:xfrm>
            <a:off x="8022282" y="1152819"/>
            <a:ext cx="2253831" cy="369332"/>
            <a:chOff x="300933" y="5861119"/>
            <a:chExt cx="2253831" cy="369332"/>
          </a:xfrm>
        </p:grpSpPr>
        <p:sp>
          <p:nvSpPr>
            <p:cNvPr id="36" name="Rounded Rectangle 35"/>
            <p:cNvSpPr/>
            <p:nvPr/>
          </p:nvSpPr>
          <p:spPr>
            <a:xfrm rot="10800000">
              <a:off x="300933" y="5910505"/>
              <a:ext cx="2253831" cy="319946"/>
            </a:xfrm>
            <a:prstGeom prst="roundRect">
              <a:avLst/>
            </a:prstGeom>
            <a:gradFill flip="none" rotWithShape="1">
              <a:gsLst>
                <a:gs pos="0">
                  <a:srgbClr val="00B050"/>
                </a:gs>
                <a:gs pos="69000">
                  <a:srgbClr val="FFFF00"/>
                </a:gs>
                <a:gs pos="63000">
                  <a:srgbClr val="00B050"/>
                </a:gs>
                <a:gs pos="100000">
                  <a:srgbClr val="FFFF00"/>
                </a:gs>
              </a:gsLst>
              <a:lin ang="108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2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7" name="TextBox 36"/>
            <p:cNvSpPr txBox="1"/>
            <p:nvPr/>
          </p:nvSpPr>
          <p:spPr>
            <a:xfrm>
              <a:off x="838200" y="5861119"/>
              <a:ext cx="158109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3764"/>
                  </a:solidFill>
                  <a:effectLst/>
                  <a:uLnTx/>
                  <a:uFillTx/>
                  <a:latin typeface="Calibri" panose="020F0502020204030204"/>
                  <a:ea typeface="+mn-ea"/>
                  <a:cs typeface="+mn-cs"/>
                </a:rPr>
                <a:t>4                     3</a:t>
              </a:r>
              <a:endParaRPr kumimoji="0" lang="en-IN"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2163676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852714" y="99563"/>
            <a:ext cx="10224752" cy="12314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US" dirty="0"/>
              <a:t>Clutch failure – </a:t>
            </a:r>
            <a:r>
              <a:rPr lang="en-US" dirty="0">
                <a:solidFill>
                  <a:srgbClr val="003764"/>
                </a:solidFill>
              </a:rPr>
              <a:t>Service Actions Status</a:t>
            </a:r>
          </a:p>
        </p:txBody>
      </p:sp>
      <p:grpSp>
        <p:nvGrpSpPr>
          <p:cNvPr id="3" name="Group 2"/>
          <p:cNvGrpSpPr/>
          <p:nvPr/>
        </p:nvGrpSpPr>
        <p:grpSpPr>
          <a:xfrm>
            <a:off x="8167425" y="1146342"/>
            <a:ext cx="2253831" cy="369332"/>
            <a:chOff x="300933" y="5861119"/>
            <a:chExt cx="2253831" cy="369332"/>
          </a:xfrm>
        </p:grpSpPr>
        <p:sp>
          <p:nvSpPr>
            <p:cNvPr id="4" name="Rounded Rectangle 3"/>
            <p:cNvSpPr/>
            <p:nvPr/>
          </p:nvSpPr>
          <p:spPr>
            <a:xfrm rot="10800000">
              <a:off x="300933" y="5910505"/>
              <a:ext cx="2253831" cy="31994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2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5" name="TextBox 4"/>
            <p:cNvSpPr txBox="1"/>
            <p:nvPr/>
          </p:nvSpPr>
          <p:spPr>
            <a:xfrm>
              <a:off x="637301" y="5861119"/>
              <a:ext cx="158109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b="0" i="0" u="none" strike="noStrike" kern="1200" cap="none" spc="0" normalizeH="0" baseline="0" noProof="0" dirty="0">
                  <a:ln>
                    <a:noFill/>
                  </a:ln>
                  <a:solidFill>
                    <a:srgbClr val="003764"/>
                  </a:solidFill>
                  <a:effectLst/>
                  <a:uLnTx/>
                  <a:uFillTx/>
                  <a:latin typeface="Calibri" panose="020F0502020204030204"/>
                  <a:ea typeface="+mn-ea"/>
                  <a:cs typeface="+mn-cs"/>
                </a:rPr>
                <a:t>2</a:t>
              </a:r>
            </a:p>
          </p:txBody>
        </p:sp>
      </p:grpSp>
      <p:sp>
        <p:nvSpPr>
          <p:cNvPr id="2" name="Rectangle 1"/>
          <p:cNvSpPr/>
          <p:nvPr/>
        </p:nvSpPr>
        <p:spPr>
          <a:xfrm>
            <a:off x="852714" y="1724446"/>
            <a:ext cx="10445550" cy="1015663"/>
          </a:xfrm>
          <a:prstGeom prst="rect">
            <a:avLst/>
          </a:prstGeom>
        </p:spPr>
        <p:txBody>
          <a:bodyPr wrap="square">
            <a:spAutoFit/>
          </a:bodyPr>
          <a:lstStyle/>
          <a:p>
            <a:pPr marL="457200" indent="-457200">
              <a:buFont typeface="+mj-lt"/>
              <a:buAutoNum type="arabicParenR"/>
            </a:pPr>
            <a:r>
              <a:rPr lang="en-US" sz="2000" dirty="0">
                <a:solidFill>
                  <a:srgbClr val="000000"/>
                </a:solidFill>
              </a:rPr>
              <a:t>Clutch Kit part usage in field against failures, % usage to be improved.</a:t>
            </a:r>
          </a:p>
          <a:p>
            <a:endParaRPr lang="en-US" sz="2000" dirty="0">
              <a:solidFill>
                <a:srgbClr val="000000"/>
              </a:solidFill>
            </a:endParaRPr>
          </a:p>
          <a:p>
            <a:endParaRPr lang="en-US" sz="2000" dirty="0">
              <a:solidFill>
                <a:srgbClr val="000000"/>
              </a:solidFill>
            </a:endParaRPr>
          </a:p>
        </p:txBody>
      </p:sp>
      <p:pic>
        <p:nvPicPr>
          <p:cNvPr id="2059" name="Picture 11" descr="image00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4308" y="2323336"/>
            <a:ext cx="2833688" cy="166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60" name="Picture 12" descr="image00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64652" y="2322132"/>
            <a:ext cx="3364756" cy="1668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555034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852714" y="99563"/>
            <a:ext cx="10224752" cy="12314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US" dirty="0"/>
              <a:t>Clutch failure – </a:t>
            </a:r>
            <a:r>
              <a:rPr lang="en-US" dirty="0">
                <a:solidFill>
                  <a:srgbClr val="003764"/>
                </a:solidFill>
              </a:rPr>
              <a:t>Service Actions Status</a:t>
            </a:r>
          </a:p>
        </p:txBody>
      </p:sp>
      <p:grpSp>
        <p:nvGrpSpPr>
          <p:cNvPr id="3" name="Group 2"/>
          <p:cNvGrpSpPr/>
          <p:nvPr/>
        </p:nvGrpSpPr>
        <p:grpSpPr>
          <a:xfrm>
            <a:off x="8167425" y="1146342"/>
            <a:ext cx="2253831" cy="369332"/>
            <a:chOff x="300933" y="5861119"/>
            <a:chExt cx="2253831" cy="369332"/>
          </a:xfrm>
        </p:grpSpPr>
        <p:sp>
          <p:nvSpPr>
            <p:cNvPr id="4" name="Rounded Rectangle 3"/>
            <p:cNvSpPr/>
            <p:nvPr/>
          </p:nvSpPr>
          <p:spPr>
            <a:xfrm rot="10800000">
              <a:off x="300933" y="5910505"/>
              <a:ext cx="2253831" cy="31994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2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5" name="TextBox 4"/>
            <p:cNvSpPr txBox="1"/>
            <p:nvPr/>
          </p:nvSpPr>
          <p:spPr>
            <a:xfrm>
              <a:off x="637301" y="5861119"/>
              <a:ext cx="158109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b="0" i="0" u="none" strike="noStrike" kern="1200" cap="none" spc="0" normalizeH="0" baseline="0" noProof="0" dirty="0">
                  <a:ln>
                    <a:noFill/>
                  </a:ln>
                  <a:solidFill>
                    <a:srgbClr val="003764"/>
                  </a:solidFill>
                  <a:effectLst/>
                  <a:uLnTx/>
                  <a:uFillTx/>
                  <a:latin typeface="Calibri" panose="020F0502020204030204"/>
                  <a:ea typeface="+mn-ea"/>
                  <a:cs typeface="+mn-cs"/>
                </a:rPr>
                <a:t>2</a:t>
              </a:r>
            </a:p>
          </p:txBody>
        </p:sp>
      </p:grpSp>
      <p:sp>
        <p:nvSpPr>
          <p:cNvPr id="15" name="Rectangle 14"/>
          <p:cNvSpPr/>
          <p:nvPr/>
        </p:nvSpPr>
        <p:spPr>
          <a:xfrm>
            <a:off x="252946" y="1808400"/>
            <a:ext cx="9136860" cy="1508105"/>
          </a:xfrm>
          <a:prstGeom prst="rect">
            <a:avLst/>
          </a:prstGeom>
        </p:spPr>
        <p:txBody>
          <a:bodyPr wrap="square">
            <a:spAutoFit/>
          </a:bodyPr>
          <a:lstStyle/>
          <a:p>
            <a:r>
              <a:rPr lang="en-US" sz="2000" b="1" dirty="0">
                <a:solidFill>
                  <a:srgbClr val="000000"/>
                </a:solidFill>
              </a:rPr>
              <a:t>2) Clutch burnt cases:</a:t>
            </a:r>
          </a:p>
          <a:p>
            <a:pPr marL="800100" lvl="1" indent="-342900">
              <a:buFont typeface="Wingdings" panose="05000000000000000000" pitchFamily="2" charset="2"/>
              <a:buChar char="Ø"/>
            </a:pPr>
            <a:r>
              <a:rPr lang="en-US" dirty="0">
                <a:solidFill>
                  <a:srgbClr val="000000"/>
                </a:solidFill>
              </a:rPr>
              <a:t>Gradual reduction of warranty acceptance by more informed decisions through</a:t>
            </a:r>
          </a:p>
          <a:p>
            <a:pPr marL="1257300" lvl="2" indent="-342900">
              <a:buFont typeface="Arial" panose="020B0604020202020204" pitchFamily="34" charset="0"/>
              <a:buChar char="•"/>
            </a:pPr>
            <a:r>
              <a:rPr lang="en-US" dirty="0">
                <a:solidFill>
                  <a:srgbClr val="000000"/>
                </a:solidFill>
              </a:rPr>
              <a:t>Warranty decisions by Service Engineers</a:t>
            </a:r>
          </a:p>
          <a:p>
            <a:pPr marL="1257300" lvl="2" indent="-342900">
              <a:buFont typeface="Arial" panose="020B0604020202020204" pitchFamily="34" charset="0"/>
              <a:buChar char="•"/>
            </a:pPr>
            <a:r>
              <a:rPr lang="en-US" dirty="0">
                <a:solidFill>
                  <a:srgbClr val="000000"/>
                </a:solidFill>
              </a:rPr>
              <a:t>Proximity of i-alert data for usage by Service Engineers</a:t>
            </a:r>
          </a:p>
          <a:p>
            <a:pPr marL="1257300" lvl="2" indent="-342900">
              <a:buFont typeface="Arial" panose="020B0604020202020204" pitchFamily="34" charset="0"/>
              <a:buChar char="•"/>
            </a:pPr>
            <a:r>
              <a:rPr lang="en-US" dirty="0">
                <a:solidFill>
                  <a:srgbClr val="000000"/>
                </a:solidFill>
              </a:rPr>
              <a:t>Using AI providing alert to the Driver/Customer for incorrect driving practice</a:t>
            </a:r>
          </a:p>
        </p:txBody>
      </p:sp>
      <p:graphicFrame>
        <p:nvGraphicFramePr>
          <p:cNvPr id="31" name="Table 30"/>
          <p:cNvGraphicFramePr>
            <a:graphicFrameLocks noGrp="1"/>
          </p:cNvGraphicFramePr>
          <p:nvPr/>
        </p:nvGraphicFramePr>
        <p:xfrm>
          <a:off x="852714" y="4395105"/>
          <a:ext cx="10653485" cy="1842950"/>
        </p:xfrm>
        <a:graphic>
          <a:graphicData uri="http://schemas.openxmlformats.org/drawingml/2006/table">
            <a:tbl>
              <a:tblPr firstRow="1" bandRow="1">
                <a:tableStyleId>{5C22544A-7EE6-4342-B048-85BDC9FD1C3A}</a:tableStyleId>
              </a:tblPr>
              <a:tblGrid>
                <a:gridCol w="2558143">
                  <a:extLst>
                    <a:ext uri="{9D8B030D-6E8A-4147-A177-3AD203B41FA5}">
                      <a16:colId xmlns:a16="http://schemas.microsoft.com/office/drawing/2014/main" val="4196666027"/>
                    </a:ext>
                  </a:extLst>
                </a:gridCol>
                <a:gridCol w="1625600">
                  <a:extLst>
                    <a:ext uri="{9D8B030D-6E8A-4147-A177-3AD203B41FA5}">
                      <a16:colId xmlns:a16="http://schemas.microsoft.com/office/drawing/2014/main" val="1446647477"/>
                    </a:ext>
                  </a:extLst>
                </a:gridCol>
                <a:gridCol w="6469742">
                  <a:extLst>
                    <a:ext uri="{9D8B030D-6E8A-4147-A177-3AD203B41FA5}">
                      <a16:colId xmlns:a16="http://schemas.microsoft.com/office/drawing/2014/main" val="1597431135"/>
                    </a:ext>
                  </a:extLst>
                </a:gridCol>
              </a:tblGrid>
              <a:tr h="532310">
                <a:tc>
                  <a:txBody>
                    <a:bodyPr/>
                    <a:lstStyle/>
                    <a:p>
                      <a:pPr marL="0" marR="0" indent="0" algn="ctr" defTabSz="914378" rtl="0" eaLnBrk="1" fontAlgn="auto" latinLnBrk="0" hangingPunct="1">
                        <a:lnSpc>
                          <a:spcPct val="100000"/>
                        </a:lnSpc>
                        <a:spcBef>
                          <a:spcPts val="0"/>
                        </a:spcBef>
                        <a:spcAft>
                          <a:spcPts val="0"/>
                        </a:spcAft>
                        <a:buClrTx/>
                        <a:buSzTx/>
                        <a:buFontTx/>
                        <a:buNone/>
                        <a:tabLst/>
                        <a:defRPr/>
                      </a:pPr>
                      <a:r>
                        <a:rPr lang="en-IN" sz="1800" dirty="0"/>
                        <a:t>Clutch Burnt Cases</a:t>
                      </a:r>
                      <a:endParaRPr lang="en-US"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t>TML</a:t>
                      </a:r>
                      <a:endParaRPr lang="en-US"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t>BB</a:t>
                      </a:r>
                      <a:endParaRPr lang="en-US"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55338947"/>
                  </a:ext>
                </a:extLst>
              </a:tr>
              <a:tr h="1292754">
                <a:tc>
                  <a:txBody>
                    <a:bodyPr/>
                    <a:lstStyle/>
                    <a:p>
                      <a:r>
                        <a:rPr lang="en-IN" sz="1800" b="1" dirty="0"/>
                        <a:t>Warranty Practice for Clutch burnt cases</a:t>
                      </a:r>
                      <a:endParaRPr lang="en-US" sz="18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600" b="1" dirty="0"/>
                        <a:t>No Warranty is provided</a:t>
                      </a:r>
                      <a:endParaRPr lang="en-US"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600" b="1" dirty="0"/>
                        <a:t>No Warranty is provided</a:t>
                      </a:r>
                    </a:p>
                    <a:p>
                      <a:r>
                        <a:rPr lang="en-IN" sz="1600" dirty="0"/>
                        <a:t>(W</a:t>
                      </a:r>
                      <a:r>
                        <a:rPr lang="en-IN" sz="1600" baseline="0" dirty="0"/>
                        <a:t>arranty is provided based on Top Mgmt approval for one BS6 model recently due to some pickup/ gradeability issue. In General, warranty is not entertained for burnt cases. Even if the parts are received at Plant, it will be debited back to Dealer by quoting it as abuse)</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2896304"/>
                  </a:ext>
                </a:extLst>
              </a:tr>
            </a:tbl>
          </a:graphicData>
        </a:graphic>
      </p:graphicFrame>
      <p:sp>
        <p:nvSpPr>
          <p:cNvPr id="32" name="TextBox 31"/>
          <p:cNvSpPr txBox="1"/>
          <p:nvPr/>
        </p:nvSpPr>
        <p:spPr>
          <a:xfrm>
            <a:off x="852714" y="3961898"/>
            <a:ext cx="3414486" cy="400110"/>
          </a:xfrm>
          <a:prstGeom prst="rect">
            <a:avLst/>
          </a:prstGeom>
          <a:noFill/>
        </p:spPr>
        <p:txBody>
          <a:bodyPr wrap="square" rtlCol="0">
            <a:spAutoFit/>
          </a:bodyPr>
          <a:lstStyle/>
          <a:p>
            <a:r>
              <a:rPr lang="en-US" sz="2000" b="1" u="sng" dirty="0"/>
              <a:t>Competition Benchmark:</a:t>
            </a:r>
          </a:p>
        </p:txBody>
      </p:sp>
    </p:spTree>
    <p:extLst>
      <p:ext uri="{BB962C8B-B14F-4D97-AF65-F5344CB8AC3E}">
        <p14:creationId xmlns:p14="http://schemas.microsoft.com/office/powerpoint/2010/main" val="20396788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6"/>
          <p:cNvSpPr txBox="1">
            <a:spLocks/>
          </p:cNvSpPr>
          <p:nvPr/>
        </p:nvSpPr>
        <p:spPr bwMode="auto">
          <a:xfrm>
            <a:off x="928047" y="112647"/>
            <a:ext cx="10398673" cy="927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0755" tIns="60361" rIns="120755" bIns="60361" numCol="1" anchor="ctr" anchorCtr="0" compatLnSpc="1">
            <a:prstTxWarp prst="textNoShape">
              <a:avLst/>
            </a:prstTxWarp>
            <a:noAutofit/>
          </a:bodyPr>
          <a:lstStyle>
            <a:lvl1pPr algn="l" rtl="0" eaLnBrk="0" fontAlgn="base" hangingPunct="0">
              <a:spcBef>
                <a:spcPct val="0"/>
              </a:spcBef>
              <a:spcAft>
                <a:spcPct val="0"/>
              </a:spcAft>
              <a:defRPr sz="3200" i="0">
                <a:solidFill>
                  <a:schemeClr val="bg1"/>
                </a:solidFill>
                <a:latin typeface="Calibri" pitchFamily="34" charset="0"/>
                <a:ea typeface="+mj-ea"/>
                <a:cs typeface="+mj-cs"/>
              </a:defRPr>
            </a:lvl1pPr>
            <a:lvl2pPr algn="l" rtl="0" eaLnBrk="0" fontAlgn="base" hangingPunct="0">
              <a:spcBef>
                <a:spcPct val="0"/>
              </a:spcBef>
              <a:spcAft>
                <a:spcPct val="0"/>
              </a:spcAft>
              <a:defRPr sz="3200">
                <a:solidFill>
                  <a:schemeClr val="tx1"/>
                </a:solidFill>
                <a:latin typeface="Calibri" pitchFamily="34" charset="0"/>
              </a:defRPr>
            </a:lvl2pPr>
            <a:lvl3pPr algn="l" rtl="0" eaLnBrk="0" fontAlgn="base" hangingPunct="0">
              <a:spcBef>
                <a:spcPct val="0"/>
              </a:spcBef>
              <a:spcAft>
                <a:spcPct val="0"/>
              </a:spcAft>
              <a:defRPr sz="3200">
                <a:solidFill>
                  <a:schemeClr val="tx1"/>
                </a:solidFill>
                <a:latin typeface="Calibri" pitchFamily="34" charset="0"/>
              </a:defRPr>
            </a:lvl3pPr>
            <a:lvl4pPr algn="l" rtl="0" eaLnBrk="0" fontAlgn="base" hangingPunct="0">
              <a:spcBef>
                <a:spcPct val="0"/>
              </a:spcBef>
              <a:spcAft>
                <a:spcPct val="0"/>
              </a:spcAft>
              <a:defRPr sz="3200">
                <a:solidFill>
                  <a:schemeClr val="tx1"/>
                </a:solidFill>
                <a:latin typeface="Calibri" pitchFamily="34" charset="0"/>
              </a:defRPr>
            </a:lvl4pPr>
            <a:lvl5pPr algn="l" rtl="0" eaLnBrk="0" fontAlgn="base" hangingPunct="0">
              <a:spcBef>
                <a:spcPct val="0"/>
              </a:spcBef>
              <a:spcAft>
                <a:spcPct val="0"/>
              </a:spcAft>
              <a:defRPr sz="3200">
                <a:solidFill>
                  <a:schemeClr val="tx1"/>
                </a:solidFill>
                <a:latin typeface="Calibri" pitchFamily="34" charset="0"/>
              </a:defRPr>
            </a:lvl5pPr>
            <a:lvl6pPr marL="457200" algn="l" rtl="0" fontAlgn="base">
              <a:spcBef>
                <a:spcPct val="0"/>
              </a:spcBef>
              <a:spcAft>
                <a:spcPct val="0"/>
              </a:spcAft>
              <a:defRPr sz="3600">
                <a:solidFill>
                  <a:schemeClr val="bg1"/>
                </a:solidFill>
                <a:latin typeface="Arial" charset="0"/>
              </a:defRPr>
            </a:lvl6pPr>
            <a:lvl7pPr marL="914400" algn="l" rtl="0" fontAlgn="base">
              <a:spcBef>
                <a:spcPct val="0"/>
              </a:spcBef>
              <a:spcAft>
                <a:spcPct val="0"/>
              </a:spcAft>
              <a:defRPr sz="3600">
                <a:solidFill>
                  <a:schemeClr val="bg1"/>
                </a:solidFill>
                <a:latin typeface="Arial" charset="0"/>
              </a:defRPr>
            </a:lvl7pPr>
            <a:lvl8pPr marL="1371600" algn="l" rtl="0" fontAlgn="base">
              <a:spcBef>
                <a:spcPct val="0"/>
              </a:spcBef>
              <a:spcAft>
                <a:spcPct val="0"/>
              </a:spcAft>
              <a:defRPr sz="3600">
                <a:solidFill>
                  <a:schemeClr val="bg1"/>
                </a:solidFill>
                <a:latin typeface="Arial" charset="0"/>
              </a:defRPr>
            </a:lvl8pPr>
            <a:lvl9pPr marL="1828800" algn="l" rtl="0" fontAlgn="base">
              <a:spcBef>
                <a:spcPct val="0"/>
              </a:spcBef>
              <a:spcAft>
                <a:spcPct val="0"/>
              </a:spcAft>
              <a:defRPr sz="3600">
                <a:solidFill>
                  <a:schemeClr val="bg1"/>
                </a:solidFill>
                <a:latin typeface="Arial" charset="0"/>
              </a:defRPr>
            </a:lvl9pPr>
          </a:lstStyle>
          <a:p>
            <a:pPr defTabSz="1207550">
              <a:defRPr/>
            </a:pPr>
            <a:r>
              <a:rPr lang="en-GB" sz="2800" b="1" dirty="0">
                <a:solidFill>
                  <a:schemeClr val="tx1"/>
                </a:solidFill>
              </a:rPr>
              <a:t>Clutch burnt </a:t>
            </a:r>
          </a:p>
          <a:p>
            <a:pPr defTabSz="1207550">
              <a:defRPr/>
            </a:pPr>
            <a:r>
              <a:rPr lang="en-GB" sz="2800" b="1" dirty="0">
                <a:solidFill>
                  <a:schemeClr val="tx1"/>
                </a:solidFill>
              </a:rPr>
              <a:t>Kandhari Transport - Korba</a:t>
            </a:r>
          </a:p>
        </p:txBody>
      </p:sp>
      <p:pic>
        <p:nvPicPr>
          <p:cNvPr id="12" name="Picture 11">
            <a:extLst>
              <a:ext uri="{FF2B5EF4-FFF2-40B4-BE49-F238E27FC236}">
                <a16:creationId xmlns:a16="http://schemas.microsoft.com/office/drawing/2014/main" id="{C94F6F40-5359-47D0-AFEC-F21AF66F366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052300" y="2294321"/>
            <a:ext cx="2056991" cy="3538025"/>
          </a:xfrm>
          <a:prstGeom prst="rect">
            <a:avLst/>
          </a:prstGeom>
        </p:spPr>
      </p:pic>
      <p:pic>
        <p:nvPicPr>
          <p:cNvPr id="13" name="Picture 12">
            <a:extLst>
              <a:ext uri="{FF2B5EF4-FFF2-40B4-BE49-F238E27FC236}">
                <a16:creationId xmlns:a16="http://schemas.microsoft.com/office/drawing/2014/main" id="{7EDA2D32-FE01-4136-AF2E-6CE1F3EA994A}"/>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400800" y="2314913"/>
            <a:ext cx="2819476" cy="2140084"/>
          </a:xfrm>
          <a:prstGeom prst="rect">
            <a:avLst/>
          </a:prstGeom>
        </p:spPr>
      </p:pic>
      <p:pic>
        <p:nvPicPr>
          <p:cNvPr id="14" name="Picture 13">
            <a:extLst>
              <a:ext uri="{FF2B5EF4-FFF2-40B4-BE49-F238E27FC236}">
                <a16:creationId xmlns:a16="http://schemas.microsoft.com/office/drawing/2014/main" id="{07450069-04D1-434D-8F5E-B7ED16741987}"/>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9511785" y="2314913"/>
            <a:ext cx="2490275" cy="2150522"/>
          </a:xfrm>
          <a:prstGeom prst="rect">
            <a:avLst/>
          </a:prstGeom>
        </p:spPr>
      </p:pic>
      <p:pic>
        <p:nvPicPr>
          <p:cNvPr id="15" name="Picture 14">
            <a:extLst>
              <a:ext uri="{FF2B5EF4-FFF2-40B4-BE49-F238E27FC236}">
                <a16:creationId xmlns:a16="http://schemas.microsoft.com/office/drawing/2014/main" id="{B56898B2-3474-4D51-8534-032BDC912BD7}"/>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8072557" y="4763169"/>
            <a:ext cx="2567338" cy="1818926"/>
          </a:xfrm>
          <a:prstGeom prst="rect">
            <a:avLst/>
          </a:prstGeom>
        </p:spPr>
      </p:pic>
      <p:sp>
        <p:nvSpPr>
          <p:cNvPr id="18" name="TextBox 17">
            <a:extLst>
              <a:ext uri="{FF2B5EF4-FFF2-40B4-BE49-F238E27FC236}">
                <a16:creationId xmlns:a16="http://schemas.microsoft.com/office/drawing/2014/main" id="{E9D2CDD8-D4ED-4063-A5CA-0C26F67E6E25}"/>
              </a:ext>
            </a:extLst>
          </p:cNvPr>
          <p:cNvSpPr txBox="1"/>
          <p:nvPr/>
        </p:nvSpPr>
        <p:spPr>
          <a:xfrm>
            <a:off x="4159217" y="5832346"/>
            <a:ext cx="2546252" cy="369332"/>
          </a:xfrm>
          <a:prstGeom prst="rect">
            <a:avLst/>
          </a:prstGeom>
          <a:noFill/>
        </p:spPr>
        <p:txBody>
          <a:bodyPr wrap="square" rtlCol="0">
            <a:spAutoFit/>
          </a:bodyPr>
          <a:lstStyle/>
          <a:p>
            <a:r>
              <a:rPr lang="en-US" dirty="0"/>
              <a:t>Vehicle BD location</a:t>
            </a:r>
          </a:p>
        </p:txBody>
      </p:sp>
      <p:sp>
        <p:nvSpPr>
          <p:cNvPr id="19" name="TextBox 18">
            <a:extLst>
              <a:ext uri="{FF2B5EF4-FFF2-40B4-BE49-F238E27FC236}">
                <a16:creationId xmlns:a16="http://schemas.microsoft.com/office/drawing/2014/main" id="{F5607CDB-DA77-46CF-B398-8789415B8CC5}"/>
              </a:ext>
            </a:extLst>
          </p:cNvPr>
          <p:cNvSpPr txBox="1"/>
          <p:nvPr/>
        </p:nvSpPr>
        <p:spPr>
          <a:xfrm>
            <a:off x="7101467" y="4412390"/>
            <a:ext cx="2546252" cy="369332"/>
          </a:xfrm>
          <a:prstGeom prst="rect">
            <a:avLst/>
          </a:prstGeom>
          <a:noFill/>
        </p:spPr>
        <p:txBody>
          <a:bodyPr wrap="square" rtlCol="0">
            <a:spAutoFit/>
          </a:bodyPr>
          <a:lstStyle/>
          <a:p>
            <a:r>
              <a:rPr lang="en-US" dirty="0"/>
              <a:t>Clutch Plate</a:t>
            </a:r>
          </a:p>
        </p:txBody>
      </p:sp>
      <p:sp>
        <p:nvSpPr>
          <p:cNvPr id="20" name="TextBox 19">
            <a:extLst>
              <a:ext uri="{FF2B5EF4-FFF2-40B4-BE49-F238E27FC236}">
                <a16:creationId xmlns:a16="http://schemas.microsoft.com/office/drawing/2014/main" id="{6B42CE57-EB08-4263-BDA6-49571D5BAD26}"/>
              </a:ext>
            </a:extLst>
          </p:cNvPr>
          <p:cNvSpPr txBox="1"/>
          <p:nvPr/>
        </p:nvSpPr>
        <p:spPr>
          <a:xfrm>
            <a:off x="10212463" y="4377577"/>
            <a:ext cx="1696383" cy="369332"/>
          </a:xfrm>
          <a:prstGeom prst="rect">
            <a:avLst/>
          </a:prstGeom>
          <a:noFill/>
        </p:spPr>
        <p:txBody>
          <a:bodyPr wrap="square" rtlCol="0">
            <a:spAutoFit/>
          </a:bodyPr>
          <a:lstStyle/>
          <a:p>
            <a:r>
              <a:rPr lang="en-US" dirty="0"/>
              <a:t>Cover Assy</a:t>
            </a:r>
          </a:p>
        </p:txBody>
      </p:sp>
      <p:sp>
        <p:nvSpPr>
          <p:cNvPr id="23" name="TextBox 22">
            <a:extLst>
              <a:ext uri="{FF2B5EF4-FFF2-40B4-BE49-F238E27FC236}">
                <a16:creationId xmlns:a16="http://schemas.microsoft.com/office/drawing/2014/main" id="{B4D5DC94-E7A5-4428-8936-C88AF8864846}"/>
              </a:ext>
            </a:extLst>
          </p:cNvPr>
          <p:cNvSpPr txBox="1"/>
          <p:nvPr/>
        </p:nvSpPr>
        <p:spPr>
          <a:xfrm>
            <a:off x="7577477" y="6537889"/>
            <a:ext cx="3712308" cy="369332"/>
          </a:xfrm>
          <a:prstGeom prst="rect">
            <a:avLst/>
          </a:prstGeom>
          <a:noFill/>
        </p:spPr>
        <p:txBody>
          <a:bodyPr wrap="square" rtlCol="0">
            <a:spAutoFit/>
          </a:bodyPr>
          <a:lstStyle/>
          <a:p>
            <a:r>
              <a:rPr lang="en-US" dirty="0"/>
              <a:t>Clutch plate, cover assy and Flywheel</a:t>
            </a:r>
          </a:p>
        </p:txBody>
      </p:sp>
      <p:graphicFrame>
        <p:nvGraphicFramePr>
          <p:cNvPr id="2" name="Table 1"/>
          <p:cNvGraphicFramePr>
            <a:graphicFrameLocks noGrp="1"/>
          </p:cNvGraphicFramePr>
          <p:nvPr/>
        </p:nvGraphicFramePr>
        <p:xfrm>
          <a:off x="17203" y="1516944"/>
          <a:ext cx="3965600" cy="3774440"/>
        </p:xfrm>
        <a:graphic>
          <a:graphicData uri="http://schemas.openxmlformats.org/drawingml/2006/table">
            <a:tbl>
              <a:tblPr firstRow="1" bandRow="1">
                <a:tableStyleId>{5C22544A-7EE6-4342-B048-85BDC9FD1C3A}</a:tableStyleId>
              </a:tblPr>
              <a:tblGrid>
                <a:gridCol w="1482282">
                  <a:extLst>
                    <a:ext uri="{9D8B030D-6E8A-4147-A177-3AD203B41FA5}">
                      <a16:colId xmlns:a16="http://schemas.microsoft.com/office/drawing/2014/main" val="332819480"/>
                    </a:ext>
                  </a:extLst>
                </a:gridCol>
                <a:gridCol w="2483318">
                  <a:extLst>
                    <a:ext uri="{9D8B030D-6E8A-4147-A177-3AD203B41FA5}">
                      <a16:colId xmlns:a16="http://schemas.microsoft.com/office/drawing/2014/main" val="2015883498"/>
                    </a:ext>
                  </a:extLst>
                </a:gridCol>
              </a:tblGrid>
              <a:tr h="370840">
                <a:tc>
                  <a:txBody>
                    <a:bodyPr/>
                    <a:lstStyle/>
                    <a:p>
                      <a:r>
                        <a:rPr lang="en-IN" dirty="0"/>
                        <a:t>Chassis</a:t>
                      </a:r>
                    </a:p>
                  </a:txBody>
                  <a:tcPr/>
                </a:tc>
                <a:tc>
                  <a:txBody>
                    <a:bodyPr/>
                    <a:lstStyle/>
                    <a:p>
                      <a:r>
                        <a:rPr lang="en-IN" dirty="0"/>
                        <a:t>MB1TZVLD8PPMV2352</a:t>
                      </a:r>
                    </a:p>
                  </a:txBody>
                  <a:tcPr/>
                </a:tc>
                <a:extLst>
                  <a:ext uri="{0D108BD9-81ED-4DB2-BD59-A6C34878D82A}">
                    <a16:rowId xmlns:a16="http://schemas.microsoft.com/office/drawing/2014/main" val="1159696662"/>
                  </a:ext>
                </a:extLst>
              </a:tr>
              <a:tr h="370840">
                <a:tc>
                  <a:txBody>
                    <a:bodyPr/>
                    <a:lstStyle/>
                    <a:p>
                      <a:r>
                        <a:rPr lang="en-IN" dirty="0"/>
                        <a:t>Veh</a:t>
                      </a:r>
                      <a:r>
                        <a:rPr lang="en-IN" baseline="0" dirty="0"/>
                        <a:t> model</a:t>
                      </a:r>
                      <a:endParaRPr lang="en-IN" dirty="0"/>
                    </a:p>
                  </a:txBody>
                  <a:tcPr/>
                </a:tc>
                <a:tc>
                  <a:txBody>
                    <a:bodyPr/>
                    <a:lstStyle/>
                    <a:p>
                      <a:r>
                        <a:rPr lang="pt-BR" dirty="0"/>
                        <a:t>N5525A   A 9SZF L1R1 R4 PHY ELC 03CBC</a:t>
                      </a:r>
                      <a:endParaRPr lang="en-IN" dirty="0"/>
                    </a:p>
                  </a:txBody>
                  <a:tcPr/>
                </a:tc>
                <a:extLst>
                  <a:ext uri="{0D108BD9-81ED-4DB2-BD59-A6C34878D82A}">
                    <a16:rowId xmlns:a16="http://schemas.microsoft.com/office/drawing/2014/main" val="1799354875"/>
                  </a:ext>
                </a:extLst>
              </a:tr>
              <a:tr h="370840">
                <a:tc>
                  <a:txBody>
                    <a:bodyPr/>
                    <a:lstStyle/>
                    <a:p>
                      <a:r>
                        <a:rPr lang="en-IN" dirty="0"/>
                        <a:t>DOS</a:t>
                      </a:r>
                    </a:p>
                  </a:txBody>
                  <a:tcPr/>
                </a:tc>
                <a:tc>
                  <a:txBody>
                    <a:bodyPr/>
                    <a:lstStyle/>
                    <a:p>
                      <a:r>
                        <a:rPr lang="en-IN" dirty="0"/>
                        <a:t>28-Feb-2023</a:t>
                      </a:r>
                    </a:p>
                  </a:txBody>
                  <a:tcPr/>
                </a:tc>
                <a:extLst>
                  <a:ext uri="{0D108BD9-81ED-4DB2-BD59-A6C34878D82A}">
                    <a16:rowId xmlns:a16="http://schemas.microsoft.com/office/drawing/2014/main" val="3868145890"/>
                  </a:ext>
                </a:extLst>
              </a:tr>
              <a:tr h="370840">
                <a:tc>
                  <a:txBody>
                    <a:bodyPr/>
                    <a:lstStyle/>
                    <a:p>
                      <a:r>
                        <a:rPr lang="en-IN" dirty="0"/>
                        <a:t>DOF</a:t>
                      </a:r>
                    </a:p>
                  </a:txBody>
                  <a:tcPr/>
                </a:tc>
                <a:tc>
                  <a:txBody>
                    <a:bodyPr/>
                    <a:lstStyle/>
                    <a:p>
                      <a:r>
                        <a:rPr lang="en-IN" dirty="0"/>
                        <a:t>07-Apr-2023</a:t>
                      </a:r>
                    </a:p>
                  </a:txBody>
                  <a:tcPr/>
                </a:tc>
                <a:extLst>
                  <a:ext uri="{0D108BD9-81ED-4DB2-BD59-A6C34878D82A}">
                    <a16:rowId xmlns:a16="http://schemas.microsoft.com/office/drawing/2014/main" val="65571151"/>
                  </a:ext>
                </a:extLst>
              </a:tr>
              <a:tr h="370840">
                <a:tc>
                  <a:txBody>
                    <a:bodyPr/>
                    <a:lstStyle/>
                    <a:p>
                      <a:r>
                        <a:rPr lang="en-IN" dirty="0"/>
                        <a:t>Failed</a:t>
                      </a:r>
                      <a:r>
                        <a:rPr lang="en-IN" baseline="0" dirty="0"/>
                        <a:t> km/ hours</a:t>
                      </a:r>
                      <a:endParaRPr lang="en-IN" dirty="0"/>
                    </a:p>
                  </a:txBody>
                  <a:tcPr/>
                </a:tc>
                <a:tc>
                  <a:txBody>
                    <a:bodyPr/>
                    <a:lstStyle/>
                    <a:p>
                      <a:r>
                        <a:rPr lang="en-IN" dirty="0"/>
                        <a:t>1043 kms/ 67.5</a:t>
                      </a:r>
                      <a:r>
                        <a:rPr lang="en-IN" baseline="0" dirty="0"/>
                        <a:t> hours</a:t>
                      </a:r>
                      <a:endParaRPr lang="en-IN" dirty="0"/>
                    </a:p>
                  </a:txBody>
                  <a:tcPr/>
                </a:tc>
                <a:extLst>
                  <a:ext uri="{0D108BD9-81ED-4DB2-BD59-A6C34878D82A}">
                    <a16:rowId xmlns:a16="http://schemas.microsoft.com/office/drawing/2014/main" val="2105743274"/>
                  </a:ext>
                </a:extLst>
              </a:tr>
              <a:tr h="370840">
                <a:tc>
                  <a:txBody>
                    <a:bodyPr/>
                    <a:lstStyle/>
                    <a:p>
                      <a:r>
                        <a:rPr lang="en-IN" dirty="0"/>
                        <a:t>Location</a:t>
                      </a:r>
                    </a:p>
                  </a:txBody>
                  <a:tcPr/>
                </a:tc>
                <a:tc>
                  <a:txBody>
                    <a:bodyPr/>
                    <a:lstStyle/>
                    <a:p>
                      <a:r>
                        <a:rPr lang="en-IN" dirty="0"/>
                        <a:t>Korba</a:t>
                      </a:r>
                    </a:p>
                  </a:txBody>
                  <a:tcPr/>
                </a:tc>
                <a:extLst>
                  <a:ext uri="{0D108BD9-81ED-4DB2-BD59-A6C34878D82A}">
                    <a16:rowId xmlns:a16="http://schemas.microsoft.com/office/drawing/2014/main" val="1594252365"/>
                  </a:ext>
                </a:extLst>
              </a:tr>
              <a:tr h="370840">
                <a:tc>
                  <a:txBody>
                    <a:bodyPr/>
                    <a:lstStyle/>
                    <a:p>
                      <a:r>
                        <a:rPr lang="en-IN" dirty="0"/>
                        <a:t>Application</a:t>
                      </a:r>
                    </a:p>
                  </a:txBody>
                  <a:tcPr/>
                </a:tc>
                <a:tc>
                  <a:txBody>
                    <a:bodyPr/>
                    <a:lstStyle/>
                    <a:p>
                      <a:r>
                        <a:rPr lang="en-IN" dirty="0"/>
                        <a:t>Coal</a:t>
                      </a:r>
                    </a:p>
                  </a:txBody>
                  <a:tcPr/>
                </a:tc>
                <a:extLst>
                  <a:ext uri="{0D108BD9-81ED-4DB2-BD59-A6C34878D82A}">
                    <a16:rowId xmlns:a16="http://schemas.microsoft.com/office/drawing/2014/main" val="1659958274"/>
                  </a:ext>
                </a:extLst>
              </a:tr>
              <a:tr h="370840">
                <a:tc>
                  <a:txBody>
                    <a:bodyPr/>
                    <a:lstStyle/>
                    <a:p>
                      <a:r>
                        <a:rPr lang="en-IN" dirty="0"/>
                        <a:t>Operating GVW</a:t>
                      </a:r>
                    </a:p>
                  </a:txBody>
                  <a:tcPr/>
                </a:tc>
                <a:tc>
                  <a:txBody>
                    <a:bodyPr/>
                    <a:lstStyle/>
                    <a:p>
                      <a:r>
                        <a:rPr lang="en-IN" dirty="0"/>
                        <a:t>54T</a:t>
                      </a:r>
                    </a:p>
                  </a:txBody>
                  <a:tcPr/>
                </a:tc>
                <a:extLst>
                  <a:ext uri="{0D108BD9-81ED-4DB2-BD59-A6C34878D82A}">
                    <a16:rowId xmlns:a16="http://schemas.microsoft.com/office/drawing/2014/main" val="2810808075"/>
                  </a:ext>
                </a:extLst>
              </a:tr>
            </a:tbl>
          </a:graphicData>
        </a:graphic>
      </p:graphicFrame>
      <p:sp>
        <p:nvSpPr>
          <p:cNvPr id="3" name="TextBox 2"/>
          <p:cNvSpPr txBox="1"/>
          <p:nvPr/>
        </p:nvSpPr>
        <p:spPr>
          <a:xfrm>
            <a:off x="3982803" y="1289537"/>
            <a:ext cx="8209197" cy="861774"/>
          </a:xfrm>
          <a:prstGeom prst="rect">
            <a:avLst/>
          </a:prstGeom>
          <a:noFill/>
        </p:spPr>
        <p:txBody>
          <a:bodyPr wrap="square" rtlCol="0">
            <a:spAutoFit/>
          </a:bodyPr>
          <a:lstStyle/>
          <a:p>
            <a:r>
              <a:rPr lang="en-IN" sz="1600" dirty="0"/>
              <a:t>Complaint reported: Gear not engaging </a:t>
            </a:r>
          </a:p>
          <a:p>
            <a:r>
              <a:rPr lang="en-IN" sz="1600" dirty="0"/>
              <a:t>Field observation: Vehicle running in coal application (Tip Trailer). </a:t>
            </a:r>
          </a:p>
          <a:p>
            <a:r>
              <a:rPr lang="en-IN" sz="1600" dirty="0"/>
              <a:t>Clutch burnt &amp; ceramic pads chipped off</a:t>
            </a:r>
          </a:p>
        </p:txBody>
      </p:sp>
    </p:spTree>
    <p:extLst>
      <p:ext uri="{BB962C8B-B14F-4D97-AF65-F5344CB8AC3E}">
        <p14:creationId xmlns:p14="http://schemas.microsoft.com/office/powerpoint/2010/main" val="645527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a:t>Agenda</a:t>
            </a:r>
          </a:p>
        </p:txBody>
      </p:sp>
      <p:graphicFrame>
        <p:nvGraphicFramePr>
          <p:cNvPr id="3" name="Diagram 2"/>
          <p:cNvGraphicFramePr/>
          <p:nvPr>
            <p:extLst>
              <p:ext uri="{D42A27DB-BD31-4B8C-83A1-F6EECF244321}">
                <p14:modId xmlns:p14="http://schemas.microsoft.com/office/powerpoint/2010/main" val="874492515"/>
              </p:ext>
            </p:extLst>
          </p:nvPr>
        </p:nvGraphicFramePr>
        <p:xfrm>
          <a:off x="516709" y="1268306"/>
          <a:ext cx="10560594"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101900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p:cNvSpPr>
            <a:spLocks noGrp="1"/>
          </p:cNvSpPr>
          <p:nvPr>
            <p:ph type="title"/>
          </p:nvPr>
        </p:nvSpPr>
        <p:spPr>
          <a:xfrm>
            <a:off x="922911" y="92662"/>
            <a:ext cx="10314904" cy="779462"/>
          </a:xfrm>
        </p:spPr>
        <p:txBody>
          <a:bodyPr/>
          <a:lstStyle/>
          <a:p>
            <a:r>
              <a:rPr lang="en-GB" dirty="0"/>
              <a:t>Vehicle operating route</a:t>
            </a:r>
          </a:p>
        </p:txBody>
      </p:sp>
      <p:pic>
        <p:nvPicPr>
          <p:cNvPr id="9" name="Picture 8"/>
          <p:cNvPicPr>
            <a:picLocks noChangeAspect="1"/>
          </p:cNvPicPr>
          <p:nvPr/>
        </p:nvPicPr>
        <p:blipFill rotWithShape="1">
          <a:blip r:embed="rId2" cstate="email">
            <a:extLst>
              <a:ext uri="{28A0092B-C50C-407E-A947-70E740481C1C}">
                <a14:useLocalDpi xmlns:a14="http://schemas.microsoft.com/office/drawing/2010/main"/>
              </a:ext>
            </a:extLst>
          </a:blip>
          <a:srcRect l="13057"/>
          <a:stretch/>
        </p:blipFill>
        <p:spPr>
          <a:xfrm>
            <a:off x="471640" y="1589853"/>
            <a:ext cx="2820202" cy="1937602"/>
          </a:xfrm>
          <a:prstGeom prst="rect">
            <a:avLst/>
          </a:prstGeom>
        </p:spPr>
      </p:pic>
      <p:sp>
        <p:nvSpPr>
          <p:cNvPr id="10" name="TextBox 9"/>
          <p:cNvSpPr txBox="1"/>
          <p:nvPr/>
        </p:nvSpPr>
        <p:spPr>
          <a:xfrm>
            <a:off x="689601" y="1220521"/>
            <a:ext cx="2194832" cy="369332"/>
          </a:xfrm>
          <a:prstGeom prst="rect">
            <a:avLst/>
          </a:prstGeom>
          <a:noFill/>
        </p:spPr>
        <p:txBody>
          <a:bodyPr wrap="none" rtlCol="0">
            <a:spAutoFit/>
          </a:bodyPr>
          <a:lstStyle/>
          <a:p>
            <a:r>
              <a:rPr lang="en-IN" dirty="0"/>
              <a:t>06-04-2023  14:18:34</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540734" y="1589853"/>
            <a:ext cx="2871232" cy="1937602"/>
          </a:xfrm>
          <a:prstGeom prst="rect">
            <a:avLst/>
          </a:prstGeom>
        </p:spPr>
      </p:pic>
      <p:sp>
        <p:nvSpPr>
          <p:cNvPr id="13" name="TextBox 12"/>
          <p:cNvSpPr txBox="1"/>
          <p:nvPr/>
        </p:nvSpPr>
        <p:spPr>
          <a:xfrm>
            <a:off x="8717235" y="1280085"/>
            <a:ext cx="2194832" cy="369332"/>
          </a:xfrm>
          <a:prstGeom prst="rect">
            <a:avLst/>
          </a:prstGeom>
          <a:noFill/>
        </p:spPr>
        <p:txBody>
          <a:bodyPr wrap="none" rtlCol="0">
            <a:spAutoFit/>
          </a:bodyPr>
          <a:lstStyle/>
          <a:p>
            <a:r>
              <a:rPr lang="en-IN" dirty="0"/>
              <a:t>06-04-2023  20:34:43</a:t>
            </a:r>
          </a:p>
        </p:txBody>
      </p:sp>
      <p:sp>
        <p:nvSpPr>
          <p:cNvPr id="14" name="TextBox 13"/>
          <p:cNvSpPr txBox="1"/>
          <p:nvPr/>
        </p:nvSpPr>
        <p:spPr>
          <a:xfrm>
            <a:off x="4914711" y="1220521"/>
            <a:ext cx="2262158" cy="369332"/>
          </a:xfrm>
          <a:prstGeom prst="rect">
            <a:avLst/>
          </a:prstGeom>
          <a:noFill/>
        </p:spPr>
        <p:txBody>
          <a:bodyPr wrap="none" rtlCol="0">
            <a:spAutoFit/>
          </a:bodyPr>
          <a:lstStyle/>
          <a:p>
            <a:r>
              <a:rPr lang="en-IN" dirty="0"/>
              <a:t>06-04-2023  16:04:44</a:t>
            </a:r>
          </a:p>
        </p:txBody>
      </p:sp>
      <p:pic>
        <p:nvPicPr>
          <p:cNvPr id="15" name="Picture 1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86780" y="4072874"/>
            <a:ext cx="3256852" cy="2136059"/>
          </a:xfrm>
          <a:prstGeom prst="rect">
            <a:avLst/>
          </a:prstGeom>
        </p:spPr>
      </p:pic>
      <p:sp>
        <p:nvSpPr>
          <p:cNvPr id="18" name="TextBox 17"/>
          <p:cNvSpPr txBox="1"/>
          <p:nvPr/>
        </p:nvSpPr>
        <p:spPr>
          <a:xfrm>
            <a:off x="917790" y="3587020"/>
            <a:ext cx="2194832" cy="369332"/>
          </a:xfrm>
          <a:prstGeom prst="rect">
            <a:avLst/>
          </a:prstGeom>
          <a:noFill/>
        </p:spPr>
        <p:txBody>
          <a:bodyPr wrap="none" rtlCol="0">
            <a:spAutoFit/>
          </a:bodyPr>
          <a:lstStyle/>
          <a:p>
            <a:r>
              <a:rPr lang="en-IN" dirty="0"/>
              <a:t>06-04-2023  21:23:46</a:t>
            </a:r>
          </a:p>
        </p:txBody>
      </p:sp>
      <p:pic>
        <p:nvPicPr>
          <p:cNvPr id="19" name="Picture 18"/>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272735" y="1649418"/>
            <a:ext cx="2947590" cy="1937602"/>
          </a:xfrm>
          <a:prstGeom prst="rect">
            <a:avLst/>
          </a:prstGeom>
        </p:spPr>
      </p:pic>
      <p:pic>
        <p:nvPicPr>
          <p:cNvPr id="22" name="Picture 21"/>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4442931" y="4032112"/>
            <a:ext cx="3030505" cy="2112284"/>
          </a:xfrm>
          <a:prstGeom prst="rect">
            <a:avLst/>
          </a:prstGeom>
        </p:spPr>
      </p:pic>
      <p:sp>
        <p:nvSpPr>
          <p:cNvPr id="25" name="TextBox 24"/>
          <p:cNvSpPr txBox="1"/>
          <p:nvPr/>
        </p:nvSpPr>
        <p:spPr>
          <a:xfrm>
            <a:off x="4790243" y="3595819"/>
            <a:ext cx="2194832" cy="369332"/>
          </a:xfrm>
          <a:prstGeom prst="rect">
            <a:avLst/>
          </a:prstGeom>
          <a:noFill/>
        </p:spPr>
        <p:txBody>
          <a:bodyPr wrap="none" rtlCol="0">
            <a:spAutoFit/>
          </a:bodyPr>
          <a:lstStyle/>
          <a:p>
            <a:r>
              <a:rPr lang="en-IN" dirty="0"/>
              <a:t>06-04-2023  23:00:00</a:t>
            </a:r>
          </a:p>
        </p:txBody>
      </p:sp>
      <p:pic>
        <p:nvPicPr>
          <p:cNvPr id="26" name="Picture 25"/>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72735" y="4032112"/>
            <a:ext cx="3235454" cy="2112284"/>
          </a:xfrm>
          <a:prstGeom prst="rect">
            <a:avLst/>
          </a:prstGeom>
        </p:spPr>
      </p:pic>
      <p:sp>
        <p:nvSpPr>
          <p:cNvPr id="27" name="TextBox 26"/>
          <p:cNvSpPr txBox="1"/>
          <p:nvPr/>
        </p:nvSpPr>
        <p:spPr>
          <a:xfrm>
            <a:off x="8778705" y="3595819"/>
            <a:ext cx="2194832" cy="369332"/>
          </a:xfrm>
          <a:prstGeom prst="rect">
            <a:avLst/>
          </a:prstGeom>
          <a:noFill/>
        </p:spPr>
        <p:txBody>
          <a:bodyPr wrap="none" rtlCol="0">
            <a:spAutoFit/>
          </a:bodyPr>
          <a:lstStyle/>
          <a:p>
            <a:r>
              <a:rPr lang="en-IN" dirty="0"/>
              <a:t>07-04-2023  13:20:26</a:t>
            </a:r>
          </a:p>
        </p:txBody>
      </p:sp>
      <p:sp>
        <p:nvSpPr>
          <p:cNvPr id="2" name="TextBox 1"/>
          <p:cNvSpPr txBox="1"/>
          <p:nvPr/>
        </p:nvSpPr>
        <p:spPr>
          <a:xfrm>
            <a:off x="0" y="6325455"/>
            <a:ext cx="11404177" cy="323165"/>
          </a:xfrm>
          <a:prstGeom prst="rect">
            <a:avLst/>
          </a:prstGeom>
          <a:noFill/>
        </p:spPr>
        <p:txBody>
          <a:bodyPr wrap="square" rtlCol="0">
            <a:spAutoFit/>
          </a:bodyPr>
          <a:lstStyle/>
          <a:p>
            <a:pPr algn="ctr"/>
            <a:r>
              <a:rPr lang="en-IN" sz="1500" dirty="0"/>
              <a:t>Understood from Field Team that vehicle operating roads are with coal deposits due to which Drivers may tends to drive with partial clutch press</a:t>
            </a:r>
          </a:p>
        </p:txBody>
      </p:sp>
    </p:spTree>
    <p:extLst>
      <p:ext uri="{BB962C8B-B14F-4D97-AF65-F5344CB8AC3E}">
        <p14:creationId xmlns:p14="http://schemas.microsoft.com/office/powerpoint/2010/main" val="35256922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p:cNvSpPr>
            <a:spLocks noGrp="1"/>
          </p:cNvSpPr>
          <p:nvPr>
            <p:ph type="title"/>
          </p:nvPr>
        </p:nvSpPr>
        <p:spPr>
          <a:xfrm>
            <a:off x="922911" y="92662"/>
            <a:ext cx="10314904" cy="779462"/>
          </a:xfrm>
        </p:spPr>
        <p:txBody>
          <a:bodyPr/>
          <a:lstStyle/>
          <a:p>
            <a:r>
              <a:rPr lang="en-GB" dirty="0"/>
              <a:t>I Alert data study</a:t>
            </a:r>
          </a:p>
        </p:txBody>
      </p:sp>
      <p:pic>
        <p:nvPicPr>
          <p:cNvPr id="12" name="Picture 1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3118424"/>
            <a:ext cx="12192000" cy="2828973"/>
          </a:xfrm>
          <a:prstGeom prst="rect">
            <a:avLst/>
          </a:prstGeom>
        </p:spPr>
      </p:pic>
      <p:sp>
        <p:nvSpPr>
          <p:cNvPr id="17" name="Rounded Rectangle 16"/>
          <p:cNvSpPr/>
          <p:nvPr/>
        </p:nvSpPr>
        <p:spPr>
          <a:xfrm>
            <a:off x="2040555" y="4287579"/>
            <a:ext cx="4995512" cy="216455"/>
          </a:xfrm>
          <a:prstGeom prst="roundRect">
            <a:avLst/>
          </a:prstGeom>
          <a:noFill/>
          <a:ln w="38100">
            <a:solidFill>
              <a:srgbClr val="0000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Rounded Rectangle 19"/>
          <p:cNvSpPr/>
          <p:nvPr/>
        </p:nvSpPr>
        <p:spPr>
          <a:xfrm>
            <a:off x="8289756" y="4316455"/>
            <a:ext cx="2706304" cy="182651"/>
          </a:xfrm>
          <a:prstGeom prst="roundRect">
            <a:avLst/>
          </a:prstGeom>
          <a:noFill/>
          <a:ln w="38100">
            <a:solidFill>
              <a:srgbClr val="0000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TextBox 20"/>
          <p:cNvSpPr txBox="1"/>
          <p:nvPr/>
        </p:nvSpPr>
        <p:spPr>
          <a:xfrm>
            <a:off x="3047198" y="6207413"/>
            <a:ext cx="6436093" cy="307777"/>
          </a:xfrm>
          <a:prstGeom prst="rect">
            <a:avLst/>
          </a:prstGeom>
          <a:solidFill>
            <a:schemeClr val="bg1"/>
          </a:solidFill>
        </p:spPr>
        <p:txBody>
          <a:bodyPr wrap="square" rtlCol="0">
            <a:spAutoFit/>
          </a:bodyPr>
          <a:lstStyle/>
          <a:p>
            <a:pPr algn="ctr"/>
            <a:r>
              <a:rPr lang="en-IN" sz="1400" b="1" dirty="0"/>
              <a:t>Vehicle operated 57% of time in clutch partial pressed condition</a:t>
            </a:r>
          </a:p>
        </p:txBody>
      </p:sp>
      <p:sp>
        <p:nvSpPr>
          <p:cNvPr id="23" name="TextBox 22"/>
          <p:cNvSpPr txBox="1"/>
          <p:nvPr/>
        </p:nvSpPr>
        <p:spPr>
          <a:xfrm>
            <a:off x="226729" y="1718113"/>
            <a:ext cx="11881852" cy="923330"/>
          </a:xfrm>
          <a:prstGeom prst="rect">
            <a:avLst/>
          </a:prstGeom>
          <a:noFill/>
        </p:spPr>
        <p:txBody>
          <a:bodyPr wrap="square" rtlCol="0">
            <a:spAutoFit/>
          </a:bodyPr>
          <a:lstStyle/>
          <a:p>
            <a:pPr marL="285750" indent="-285750">
              <a:buFont typeface="Arial" panose="020B0604020202020204" pitchFamily="34" charset="0"/>
              <a:buChar char="•"/>
            </a:pPr>
            <a:r>
              <a:rPr lang="en-IN" dirty="0"/>
              <a:t>I alert data studied for 7 days (01-Apr-2023 to 07-Apr-2023) and found vehicle was operated 57% of time in clutch partial pressed condition (178 km run in above 7 days).</a:t>
            </a:r>
          </a:p>
          <a:p>
            <a:pPr marL="285750" indent="-285750">
              <a:buFont typeface="Arial" panose="020B0604020202020204" pitchFamily="34" charset="0"/>
              <a:buChar char="•"/>
            </a:pPr>
            <a:r>
              <a:rPr lang="en-IN" dirty="0"/>
              <a:t>A sample data projected below</a:t>
            </a:r>
          </a:p>
        </p:txBody>
      </p:sp>
      <p:sp>
        <p:nvSpPr>
          <p:cNvPr id="24" name="Oval Callout 23"/>
          <p:cNvSpPr/>
          <p:nvPr/>
        </p:nvSpPr>
        <p:spPr>
          <a:xfrm>
            <a:off x="8209280" y="2641443"/>
            <a:ext cx="3261360" cy="845989"/>
          </a:xfrm>
          <a:prstGeom prst="wedgeEllipseCallout">
            <a:avLst>
              <a:gd name="adj1" fmla="val -86579"/>
              <a:gd name="adj2" fmla="val 141764"/>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rgbClr val="000000"/>
                </a:solidFill>
              </a:rPr>
              <a:t>Clutch pedal pressed during vehicle run</a:t>
            </a:r>
          </a:p>
        </p:txBody>
      </p:sp>
    </p:spTree>
    <p:extLst>
      <p:ext uri="{BB962C8B-B14F-4D97-AF65-F5344CB8AC3E}">
        <p14:creationId xmlns:p14="http://schemas.microsoft.com/office/powerpoint/2010/main" val="9849186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852714" y="278039"/>
            <a:ext cx="10224752" cy="12314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US" dirty="0"/>
              <a:t>Clutch failure – </a:t>
            </a:r>
            <a:r>
              <a:rPr lang="en-US" dirty="0">
                <a:solidFill>
                  <a:srgbClr val="003764"/>
                </a:solidFill>
              </a:rPr>
              <a:t>Application Actions Status</a:t>
            </a:r>
          </a:p>
        </p:txBody>
      </p:sp>
      <p:sp>
        <p:nvSpPr>
          <p:cNvPr id="2" name="Rectangle 1"/>
          <p:cNvSpPr/>
          <p:nvPr/>
        </p:nvSpPr>
        <p:spPr>
          <a:xfrm>
            <a:off x="1523999" y="2293035"/>
            <a:ext cx="10084232" cy="1631216"/>
          </a:xfrm>
          <a:prstGeom prst="rect">
            <a:avLst/>
          </a:prstGeom>
        </p:spPr>
        <p:txBody>
          <a:bodyPr wrap="square">
            <a:spAutoFit/>
          </a:bodyPr>
          <a:lstStyle/>
          <a:p>
            <a:pPr marL="342900" indent="-342900">
              <a:buFont typeface="Wingdings" panose="05000000000000000000" pitchFamily="2" charset="2"/>
              <a:buChar char="Ø"/>
            </a:pPr>
            <a:r>
              <a:rPr lang="en-US" sz="2000" dirty="0">
                <a:solidFill>
                  <a:srgbClr val="000000"/>
                </a:solidFill>
              </a:rPr>
              <a:t>Clutch burnt cases – Driver education on </a:t>
            </a:r>
          </a:p>
          <a:p>
            <a:pPr marL="800100" lvl="1" indent="-342900">
              <a:buFont typeface="Arial" panose="020B0604020202020204" pitchFamily="34" charset="0"/>
              <a:buChar char="•"/>
            </a:pPr>
            <a:r>
              <a:rPr lang="en-US" sz="2000" dirty="0">
                <a:solidFill>
                  <a:srgbClr val="000000"/>
                </a:solidFill>
              </a:rPr>
              <a:t>Clutch riding</a:t>
            </a:r>
          </a:p>
          <a:p>
            <a:pPr marL="800100" lvl="1" indent="-342900">
              <a:buFont typeface="Arial" panose="020B0604020202020204" pitchFamily="34" charset="0"/>
              <a:buChar char="•"/>
            </a:pPr>
            <a:r>
              <a:rPr lang="en-US" sz="2000" dirty="0">
                <a:solidFill>
                  <a:srgbClr val="000000"/>
                </a:solidFill>
              </a:rPr>
              <a:t>Vehicle launch in correct gears</a:t>
            </a:r>
          </a:p>
          <a:p>
            <a:pPr marL="800100" lvl="1" indent="-342900">
              <a:buFont typeface="Arial" panose="020B0604020202020204" pitchFamily="34" charset="0"/>
              <a:buChar char="•"/>
            </a:pPr>
            <a:r>
              <a:rPr lang="en-US" sz="2000" dirty="0">
                <a:solidFill>
                  <a:srgbClr val="000000"/>
                </a:solidFill>
              </a:rPr>
              <a:t>Frequent Clutch drop</a:t>
            </a:r>
          </a:p>
          <a:p>
            <a:pPr marL="800100" lvl="1" indent="-342900">
              <a:buFont typeface="Arial" panose="020B0604020202020204" pitchFamily="34" charset="0"/>
              <a:buChar char="•"/>
            </a:pPr>
            <a:r>
              <a:rPr lang="en-US" sz="2000" dirty="0">
                <a:solidFill>
                  <a:srgbClr val="000000"/>
                </a:solidFill>
              </a:rPr>
              <a:t>Correct usage of IAD lock, etc.</a:t>
            </a:r>
          </a:p>
        </p:txBody>
      </p:sp>
      <p:grpSp>
        <p:nvGrpSpPr>
          <p:cNvPr id="4" name="Group 3"/>
          <p:cNvGrpSpPr/>
          <p:nvPr/>
        </p:nvGrpSpPr>
        <p:grpSpPr>
          <a:xfrm>
            <a:off x="8167425" y="1146342"/>
            <a:ext cx="2253831" cy="369332"/>
            <a:chOff x="300933" y="5861119"/>
            <a:chExt cx="2253831" cy="369332"/>
          </a:xfrm>
        </p:grpSpPr>
        <p:sp>
          <p:nvSpPr>
            <p:cNvPr id="5" name="Rounded Rectangle 4"/>
            <p:cNvSpPr/>
            <p:nvPr/>
          </p:nvSpPr>
          <p:spPr>
            <a:xfrm rot="10800000">
              <a:off x="300933" y="5910505"/>
              <a:ext cx="2253831" cy="3199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2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6" name="TextBox 5"/>
            <p:cNvSpPr txBox="1"/>
            <p:nvPr/>
          </p:nvSpPr>
          <p:spPr>
            <a:xfrm>
              <a:off x="637301" y="5861119"/>
              <a:ext cx="158109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b="0" i="0" u="none" strike="noStrike" kern="1200" cap="none" spc="0" normalizeH="0" baseline="0" noProof="0" dirty="0">
                  <a:ln>
                    <a:noFill/>
                  </a:ln>
                  <a:solidFill>
                    <a:srgbClr val="003764"/>
                  </a:solidFill>
                  <a:effectLst/>
                  <a:uLnTx/>
                  <a:uFillTx/>
                  <a:latin typeface="Calibri" panose="020F0502020204030204"/>
                  <a:ea typeface="+mn-ea"/>
                  <a:cs typeface="+mn-cs"/>
                </a:rPr>
                <a:t>1</a:t>
              </a:r>
            </a:p>
          </p:txBody>
        </p:sp>
      </p:grpSp>
      <p:sp>
        <p:nvSpPr>
          <p:cNvPr id="14" name="TextBox 13"/>
          <p:cNvSpPr txBox="1"/>
          <p:nvPr/>
        </p:nvSpPr>
        <p:spPr>
          <a:xfrm>
            <a:off x="1200905" y="5198536"/>
            <a:ext cx="9876561" cy="400110"/>
          </a:xfrm>
          <a:prstGeom prst="rect">
            <a:avLst/>
          </a:prstGeom>
          <a:ln/>
        </p:spPr>
        <p:style>
          <a:lnRef idx="1">
            <a:schemeClr val="accent4"/>
          </a:lnRef>
          <a:fillRef idx="2">
            <a:schemeClr val="accent4"/>
          </a:fillRef>
          <a:effectRef idx="1">
            <a:schemeClr val="accent4"/>
          </a:effectRef>
          <a:fontRef idx="minor">
            <a:schemeClr val="dk1"/>
          </a:fontRef>
        </p:style>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solidFill>
                  <a:srgbClr val="003764"/>
                </a:solidFill>
                <a:latin typeface="Calibri" panose="020F0502020204030204"/>
              </a:rPr>
              <a:t>New technology</a:t>
            </a:r>
            <a:r>
              <a:rPr kumimoji="0" lang="en-US" sz="2000" b="1" i="0" u="none" strike="noStrike" kern="1200" cap="none" spc="0" normalizeH="0" baseline="0" noProof="0" dirty="0">
                <a:ln>
                  <a:noFill/>
                </a:ln>
                <a:solidFill>
                  <a:srgbClr val="003764"/>
                </a:solidFill>
                <a:effectLst/>
                <a:uLnTx/>
                <a:uFillTx/>
                <a:latin typeface="Calibri" panose="020F0502020204030204"/>
              </a:rPr>
              <a:t>: </a:t>
            </a:r>
            <a:r>
              <a:rPr kumimoji="0" lang="en-US" sz="2000" b="0" i="0" u="none" strike="noStrike" kern="1200" cap="none" spc="0" normalizeH="0" baseline="0" noProof="0" dirty="0">
                <a:ln>
                  <a:noFill/>
                </a:ln>
                <a:solidFill>
                  <a:srgbClr val="003764"/>
                </a:solidFill>
                <a:effectLst/>
                <a:uLnTx/>
                <a:uFillTx/>
                <a:latin typeface="Calibri" panose="020F0502020204030204"/>
              </a:rPr>
              <a:t>Clutch by wire can</a:t>
            </a:r>
            <a:r>
              <a:rPr kumimoji="0" lang="en-US" sz="2000" b="0" i="0" u="none" strike="noStrike" kern="1200" cap="none" spc="0" normalizeH="0" noProof="0" dirty="0">
                <a:ln>
                  <a:noFill/>
                </a:ln>
                <a:solidFill>
                  <a:srgbClr val="003764"/>
                </a:solidFill>
                <a:effectLst/>
                <a:uLnTx/>
                <a:uFillTx/>
                <a:latin typeface="Calibri" panose="020F0502020204030204"/>
              </a:rPr>
              <a:t> be taken forward to reduce operational abuses</a:t>
            </a:r>
            <a:r>
              <a:rPr kumimoji="0" lang="en-US" sz="2000" b="0" i="0" u="none" strike="noStrike" kern="1200" cap="none" spc="0" normalizeH="0" baseline="0" noProof="0" dirty="0">
                <a:ln>
                  <a:noFill/>
                </a:ln>
                <a:solidFill>
                  <a:srgbClr val="003764"/>
                </a:solidFill>
                <a:effectLst/>
                <a:uLnTx/>
                <a:uFillTx/>
                <a:latin typeface="Calibri" panose="020F0502020204030204"/>
              </a:rPr>
              <a:t> </a:t>
            </a:r>
          </a:p>
        </p:txBody>
      </p:sp>
    </p:spTree>
    <p:extLst>
      <p:ext uri="{BB962C8B-B14F-4D97-AF65-F5344CB8AC3E}">
        <p14:creationId xmlns:p14="http://schemas.microsoft.com/office/powerpoint/2010/main" val="34410053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9">
            <a:extLst>
              <a:ext uri="{FF2B5EF4-FFF2-40B4-BE49-F238E27FC236}">
                <a16:creationId xmlns:a16="http://schemas.microsoft.com/office/drawing/2014/main" id="{057C1D16-1F9E-403F-9925-052DEF9DD9A1}"/>
              </a:ext>
            </a:extLst>
          </p:cNvPr>
          <p:cNvSpPr/>
          <p:nvPr/>
        </p:nvSpPr>
        <p:spPr>
          <a:xfrm>
            <a:off x="4568068" y="1585845"/>
            <a:ext cx="2766797" cy="3427582"/>
          </a:xfrm>
          <a:prstGeom prst="roundRect">
            <a:avLst>
              <a:gd name="adj" fmla="val 10000"/>
            </a:avLst>
          </a:prstGeom>
          <a:noFill/>
          <a:ln>
            <a:solidFill>
              <a:schemeClr val="tx1"/>
            </a:solidFill>
          </a:ln>
        </p:spPr>
        <p:style>
          <a:lnRef idx="2">
            <a:schemeClr val="lt1">
              <a:hueOff val="0"/>
              <a:satOff val="0"/>
              <a:lumOff val="0"/>
              <a:alphaOff val="0"/>
            </a:schemeClr>
          </a:lnRef>
          <a:fillRef idx="1">
            <a:schemeClr val="accent4">
              <a:tint val="50000"/>
              <a:hueOff val="0"/>
              <a:satOff val="0"/>
              <a:lumOff val="0"/>
              <a:alphaOff val="0"/>
            </a:schemeClr>
          </a:fillRef>
          <a:effectRef idx="0">
            <a:schemeClr val="accent4">
              <a:tint val="50000"/>
              <a:hueOff val="0"/>
              <a:satOff val="0"/>
              <a:lumOff val="0"/>
              <a:alphaOff val="0"/>
            </a:schemeClr>
          </a:effectRef>
          <a:fontRef idx="minor">
            <a:schemeClr val="lt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sng" strike="noStrike" kern="1200" cap="none" spc="0" normalizeH="0" baseline="0" noProof="0" dirty="0">
                <a:ln>
                  <a:noFill/>
                </a:ln>
                <a:solidFill>
                  <a:srgbClr val="003764"/>
                </a:solidFill>
                <a:effectLst/>
                <a:uLnTx/>
                <a:uFillTx/>
                <a:latin typeface="Calibri" panose="020F0502020204030204"/>
                <a:ea typeface="+mn-ea"/>
                <a:cs typeface="+mn-cs"/>
              </a:rPr>
              <a:t>Design</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endParaRPr kumimoji="0" lang="en-US" sz="1200" i="0" u="none" strike="noStrike" kern="1200" cap="none" spc="0" normalizeH="0" baseline="0" noProof="0" dirty="0">
              <a:ln>
                <a:noFill/>
              </a:ln>
              <a:solidFill>
                <a:schemeClr val="tx1"/>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i="0" u="none" strike="noStrike" kern="1200" cap="none" spc="0" normalizeH="0" baseline="0" noProof="0" dirty="0">
                <a:ln>
                  <a:noFill/>
                </a:ln>
                <a:solidFill>
                  <a:schemeClr val="tx1"/>
                </a:solidFill>
                <a:effectLst/>
                <a:uLnTx/>
                <a:uFillTx/>
                <a:latin typeface="Calibri" panose="020F0502020204030204"/>
              </a:rPr>
              <a:t>Luk 395 dia clutch</a:t>
            </a:r>
            <a:r>
              <a:rPr kumimoji="0" lang="en-US" sz="1400" i="0" u="none" strike="noStrike" kern="1200" cap="none" spc="0" normalizeH="0" noProof="0" dirty="0">
                <a:ln>
                  <a:noFill/>
                </a:ln>
                <a:solidFill>
                  <a:schemeClr val="tx1"/>
                </a:solidFill>
                <a:effectLst/>
                <a:uLnTx/>
                <a:uFillTx/>
                <a:latin typeface="Calibri" panose="020F0502020204030204"/>
              </a:rPr>
              <a:t> – EDM released</a:t>
            </a:r>
            <a:r>
              <a:rPr kumimoji="0" lang="en-US" sz="1400" i="0" u="none" strike="noStrike" kern="1200" cap="none" spc="0" normalizeH="0" baseline="0" noProof="0" dirty="0">
                <a:ln>
                  <a:noFill/>
                </a:ln>
                <a:solidFill>
                  <a:schemeClr val="tx1"/>
                </a:solidFill>
                <a:effectLst/>
                <a:uLnTx/>
                <a:uFillTx/>
                <a:latin typeface="Calibri" panose="020F0502020204030204"/>
              </a:rPr>
              <a:t>. T: Jul’23 and</a:t>
            </a:r>
            <a:r>
              <a:rPr kumimoji="0" lang="en-US" sz="1400" i="0" u="none" strike="noStrike" kern="1200" cap="none" spc="0" normalizeH="0" noProof="0" dirty="0">
                <a:ln>
                  <a:noFill/>
                </a:ln>
                <a:solidFill>
                  <a:schemeClr val="tx1"/>
                </a:solidFill>
                <a:effectLst/>
                <a:uLnTx/>
                <a:uFillTx/>
                <a:latin typeface="Calibri" panose="020F0502020204030204"/>
              </a:rPr>
              <a:t> </a:t>
            </a:r>
            <a:r>
              <a:rPr kumimoji="0" lang="en-US" sz="1400" i="0" u="none" strike="noStrike" kern="1200" cap="none" spc="0" normalizeH="0" baseline="0" noProof="0" dirty="0">
                <a:ln>
                  <a:noFill/>
                </a:ln>
                <a:solidFill>
                  <a:schemeClr val="tx1"/>
                </a:solidFill>
                <a:effectLst/>
                <a:uLnTx/>
                <a:uFillTx/>
                <a:latin typeface="Calibri" panose="020F0502020204030204"/>
              </a:rPr>
              <a:t>Setco 395 dia</a:t>
            </a:r>
            <a:r>
              <a:rPr lang="en-US" sz="1400" dirty="0">
                <a:solidFill>
                  <a:schemeClr val="tx1"/>
                </a:solidFill>
                <a:latin typeface="Calibri" panose="020F0502020204030204"/>
              </a:rPr>
              <a:t>. Clutch – EDM released </a:t>
            </a:r>
            <a:r>
              <a:rPr kumimoji="0" lang="en-US" sz="1400" i="0" u="none" strike="noStrike" kern="1200" cap="none" spc="0" normalizeH="0" baseline="0" noProof="0" dirty="0">
                <a:ln>
                  <a:noFill/>
                </a:ln>
                <a:solidFill>
                  <a:schemeClr val="tx1"/>
                </a:solidFill>
                <a:effectLst/>
                <a:uLnTx/>
                <a:uFillTx/>
                <a:latin typeface="Calibri" panose="020F0502020204030204"/>
              </a:rPr>
              <a:t>T: Aug’23</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endParaRPr kumimoji="0" lang="en-US" sz="500" i="0" u="none" strike="noStrike" kern="1200" cap="none" spc="0" normalizeH="0" baseline="0" noProof="0" dirty="0">
              <a:ln>
                <a:noFill/>
              </a:ln>
              <a:solidFill>
                <a:schemeClr val="tx1"/>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i="0" u="none" strike="noStrike" kern="1200" cap="none" spc="0" normalizeH="0" baseline="0" noProof="0" dirty="0">
                <a:ln>
                  <a:noFill/>
                </a:ln>
                <a:solidFill>
                  <a:schemeClr val="tx1"/>
                </a:solidFill>
                <a:effectLst/>
                <a:uLnTx/>
                <a:uFillTx/>
                <a:latin typeface="Calibri" panose="020F0502020204030204"/>
                <a:ea typeface="+mn-ea"/>
                <a:cs typeface="+mn-cs"/>
              </a:rPr>
              <a:t>430 dia Clutch in Tippers. T: Aug’23 (A4) &amp; Sep’23 (H6 4V)</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endParaRPr kumimoji="0" lang="en-US" sz="900" i="0" u="none" strike="noStrike" kern="1200" cap="none" spc="0" normalizeH="0" baseline="0" noProof="0" dirty="0">
              <a:ln>
                <a:noFill/>
              </a:ln>
              <a:solidFill>
                <a:schemeClr val="tx1"/>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i="0" u="none" strike="noStrike" kern="1200" cap="none" spc="0" normalizeH="0" baseline="0" noProof="0" dirty="0">
                <a:ln>
                  <a:noFill/>
                </a:ln>
                <a:solidFill>
                  <a:schemeClr val="tx1"/>
                </a:solidFill>
                <a:effectLst/>
                <a:uLnTx/>
                <a:uFillTx/>
                <a:latin typeface="Calibri" panose="020F0502020204030204"/>
                <a:ea typeface="+mn-ea"/>
                <a:cs typeface="+mn-cs"/>
              </a:rPr>
              <a:t>For 1916 / 1615T model, 362 dia clutch is under development. After development, to be taken up for horizontal deployment in 1615/ 1815 models</a:t>
            </a:r>
            <a:endParaRPr kumimoji="0" lang="en-US" sz="1400" b="1" i="0" u="none" strike="noStrike" kern="1200" cap="none" spc="0" normalizeH="0" baseline="0" noProof="0" dirty="0">
              <a:ln>
                <a:noFill/>
              </a:ln>
              <a:solidFill>
                <a:schemeClr val="tx1"/>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1" i="0" u="sng" strike="noStrike" kern="1200" cap="none" spc="0" normalizeH="0" baseline="0" noProof="0" dirty="0">
              <a:ln>
                <a:noFill/>
              </a:ln>
              <a:solidFill>
                <a:srgbClr val="003764"/>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sng" strike="noStrike" kern="1200" cap="none" spc="0" normalizeH="0" baseline="0" noProof="0" dirty="0">
              <a:ln>
                <a:noFill/>
              </a:ln>
              <a:solidFill>
                <a:srgbClr val="003764"/>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sng" strike="noStrike" kern="1200" cap="none" spc="0" normalizeH="0" baseline="0" noProof="0" dirty="0">
              <a:ln>
                <a:noFill/>
              </a:ln>
              <a:solidFill>
                <a:srgbClr val="003764"/>
              </a:solidFill>
              <a:effectLst/>
              <a:uLnTx/>
              <a:uFillTx/>
              <a:latin typeface="Calibri" panose="020F0502020204030204"/>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kumimoji="0" lang="en-US" sz="12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400" b="1"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6" name="Rectangle: Rounded Corners 29">
            <a:extLst>
              <a:ext uri="{FF2B5EF4-FFF2-40B4-BE49-F238E27FC236}">
                <a16:creationId xmlns:a16="http://schemas.microsoft.com/office/drawing/2014/main" id="{25274BF4-7436-4625-A0CA-F282278B31D4}"/>
              </a:ext>
            </a:extLst>
          </p:cNvPr>
          <p:cNvSpPr/>
          <p:nvPr/>
        </p:nvSpPr>
        <p:spPr>
          <a:xfrm>
            <a:off x="125127" y="1617377"/>
            <a:ext cx="2124891" cy="3480593"/>
          </a:xfrm>
          <a:prstGeom prst="roundRect">
            <a:avLst>
              <a:gd name="adj" fmla="val 10000"/>
            </a:avLst>
          </a:prstGeom>
          <a:noFill/>
          <a:ln>
            <a:solidFill>
              <a:schemeClr val="tx1"/>
            </a:solidFill>
          </a:ln>
        </p:spPr>
        <p:style>
          <a:lnRef idx="2">
            <a:schemeClr val="lt1">
              <a:hueOff val="0"/>
              <a:satOff val="0"/>
              <a:lumOff val="0"/>
              <a:alphaOff val="0"/>
            </a:schemeClr>
          </a:lnRef>
          <a:fillRef idx="1">
            <a:schemeClr val="accent4">
              <a:tint val="50000"/>
              <a:hueOff val="0"/>
              <a:satOff val="0"/>
              <a:lumOff val="0"/>
              <a:alphaOff val="0"/>
            </a:schemeClr>
          </a:fillRef>
          <a:effectRef idx="0">
            <a:schemeClr val="accent4">
              <a:tint val="50000"/>
              <a:hueOff val="0"/>
              <a:satOff val="0"/>
              <a:lumOff val="0"/>
              <a:alphaOff val="0"/>
            </a:schemeClr>
          </a:effectRef>
          <a:fontRef idx="minor">
            <a:schemeClr val="lt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sng" strike="noStrike" kern="1200" cap="none" spc="0" normalizeH="0" baseline="0" noProof="0" dirty="0">
                <a:ln>
                  <a:noFill/>
                </a:ln>
                <a:solidFill>
                  <a:srgbClr val="003764"/>
                </a:solidFill>
                <a:effectLst/>
                <a:uLnTx/>
                <a:uFillTx/>
                <a:latin typeface="Calibri" panose="020F0502020204030204"/>
                <a:ea typeface="+mn-ea"/>
                <a:cs typeface="+mn-cs"/>
              </a:rPr>
              <a:t>AL Manufacturing</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endParaRPr kumimoji="0" lang="en-US" sz="1400" i="0" u="none" strike="noStrike" kern="1200" cap="none" spc="0" normalizeH="0" baseline="0" noProof="0" dirty="0">
              <a:ln>
                <a:noFill/>
              </a:ln>
              <a:solidFill>
                <a:schemeClr val="tx1"/>
              </a:solidFill>
              <a:effectLst/>
              <a:uLnTx/>
              <a:uFillTx/>
              <a:latin typeface="Calibri" panose="020F0502020204030204"/>
            </a:endParaRP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i="0" u="none" strike="noStrike" kern="1200" cap="none" spc="0" normalizeH="0" baseline="0" noProof="0" dirty="0">
                <a:ln>
                  <a:noFill/>
                </a:ln>
                <a:solidFill>
                  <a:schemeClr val="tx1"/>
                </a:solidFill>
                <a:effectLst/>
                <a:uLnTx/>
                <a:uFillTx/>
                <a:latin typeface="Calibri" panose="020F0502020204030204"/>
              </a:rPr>
              <a:t>Engine GB alignment fixture to improve clutch life. </a:t>
            </a:r>
            <a:r>
              <a:rPr lang="en-US" sz="1400" dirty="0">
                <a:solidFill>
                  <a:schemeClr val="tx1"/>
                </a:solidFill>
                <a:latin typeface="Calibri" panose="020F0502020204030204"/>
              </a:rPr>
              <a:t> a)Datum Surface creation. T. May’23</a:t>
            </a:r>
          </a:p>
          <a:p>
            <a:pPr marR="0" lvl="0" algn="l" defTabSz="914400" rtl="0" eaLnBrk="1" fontAlgn="auto" latinLnBrk="0" hangingPunct="1">
              <a:lnSpc>
                <a:spcPct val="100000"/>
              </a:lnSpc>
              <a:spcBef>
                <a:spcPts val="0"/>
              </a:spcBef>
              <a:spcAft>
                <a:spcPts val="0"/>
              </a:spcAft>
              <a:buClrTx/>
              <a:buSzTx/>
              <a:tabLst/>
              <a:defRPr/>
            </a:pPr>
            <a:r>
              <a:rPr kumimoji="0" lang="en-US" sz="1400" i="0" u="none" strike="noStrike" kern="1200" cap="none" spc="0" normalizeH="0" noProof="0" dirty="0">
                <a:ln>
                  <a:noFill/>
                </a:ln>
                <a:solidFill>
                  <a:schemeClr val="tx1"/>
                </a:solidFill>
                <a:effectLst/>
                <a:uLnTx/>
                <a:uFillTx/>
                <a:latin typeface="Calibri" panose="020F0502020204030204"/>
              </a:rPr>
              <a:t>    b) </a:t>
            </a:r>
            <a:r>
              <a:rPr lang="en-US" sz="1400" dirty="0">
                <a:solidFill>
                  <a:schemeClr val="tx1"/>
                </a:solidFill>
                <a:latin typeface="Calibri" panose="020F0502020204030204"/>
              </a:rPr>
              <a:t>Fixture modification </a:t>
            </a:r>
          </a:p>
          <a:p>
            <a:pPr marR="0" lvl="0" algn="l" defTabSz="914400" rtl="0" eaLnBrk="1" fontAlgn="auto" latinLnBrk="0" hangingPunct="1">
              <a:lnSpc>
                <a:spcPct val="100000"/>
              </a:lnSpc>
              <a:spcBef>
                <a:spcPts val="0"/>
              </a:spcBef>
              <a:spcAft>
                <a:spcPts val="0"/>
              </a:spcAft>
              <a:buClrTx/>
              <a:buSzTx/>
              <a:tabLst/>
              <a:defRPr/>
            </a:pPr>
            <a:r>
              <a:rPr lang="en-US" sz="1400" dirty="0">
                <a:solidFill>
                  <a:schemeClr val="tx1"/>
                </a:solidFill>
                <a:latin typeface="Calibri" panose="020F0502020204030204"/>
              </a:rPr>
              <a:t>    T.Jul’23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i="0" u="none" strike="noStrike" kern="1200" cap="none" spc="0" normalizeH="0" baseline="0" noProof="0" dirty="0">
              <a:ln>
                <a:noFill/>
              </a:ln>
              <a:solidFill>
                <a:schemeClr val="tx1"/>
              </a:solidFill>
              <a:effectLst/>
              <a:uLnTx/>
              <a:uFillTx/>
              <a:latin typeface="Calibri" panose="020F0502020204030204"/>
            </a:endParaRPr>
          </a:p>
          <a:p>
            <a:pPr marL="171450" indent="-171450">
              <a:buFont typeface="Wingdings" panose="05000000000000000000" pitchFamily="2" charset="2"/>
              <a:buChar char="§"/>
              <a:defRPr/>
            </a:pPr>
            <a:r>
              <a:rPr lang="en-US" sz="1400" dirty="0">
                <a:solidFill>
                  <a:schemeClr val="tx1"/>
                </a:solidFill>
              </a:rPr>
              <a:t>Lifting hoist with hook arrangement introduced at H2 &amp; PNR. C: Sep’22. Alwar &amp; Ennore. T: May’23.</a:t>
            </a:r>
          </a:p>
        </p:txBody>
      </p:sp>
      <p:sp>
        <p:nvSpPr>
          <p:cNvPr id="7" name="Rectangle: Rounded Corners 30">
            <a:extLst>
              <a:ext uri="{FF2B5EF4-FFF2-40B4-BE49-F238E27FC236}">
                <a16:creationId xmlns:a16="http://schemas.microsoft.com/office/drawing/2014/main" id="{5EF741DD-8E24-4516-BDEC-7B13C264D2BA}"/>
              </a:ext>
            </a:extLst>
          </p:cNvPr>
          <p:cNvSpPr/>
          <p:nvPr/>
        </p:nvSpPr>
        <p:spPr>
          <a:xfrm>
            <a:off x="9907801" y="1651854"/>
            <a:ext cx="2229395" cy="3427582"/>
          </a:xfrm>
          <a:prstGeom prst="roundRect">
            <a:avLst>
              <a:gd name="adj" fmla="val 10000"/>
            </a:avLst>
          </a:prstGeom>
          <a:noFill/>
          <a:ln>
            <a:solidFill>
              <a:schemeClr val="tx1"/>
            </a:solidFill>
          </a:ln>
        </p:spPr>
        <p:style>
          <a:lnRef idx="2">
            <a:schemeClr val="lt1">
              <a:hueOff val="0"/>
              <a:satOff val="0"/>
              <a:lumOff val="0"/>
              <a:alphaOff val="0"/>
            </a:schemeClr>
          </a:lnRef>
          <a:fillRef idx="1">
            <a:schemeClr val="accent4">
              <a:tint val="50000"/>
              <a:hueOff val="0"/>
              <a:satOff val="0"/>
              <a:lumOff val="0"/>
              <a:alphaOff val="0"/>
            </a:schemeClr>
          </a:fillRef>
          <a:effectRef idx="0">
            <a:schemeClr val="accent4">
              <a:tint val="50000"/>
              <a:hueOff val="0"/>
              <a:satOff val="0"/>
              <a:lumOff val="0"/>
              <a:alphaOff val="0"/>
            </a:schemeClr>
          </a:effectRef>
          <a:fontRef idx="minor">
            <a:schemeClr val="lt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sng" strike="noStrike" kern="1200" cap="none" spc="0" normalizeH="0" baseline="0" noProof="0" dirty="0">
                <a:ln>
                  <a:noFill/>
                </a:ln>
                <a:solidFill>
                  <a:srgbClr val="003764"/>
                </a:solidFill>
                <a:effectLst/>
                <a:uLnTx/>
                <a:uFillTx/>
                <a:latin typeface="Calibri" panose="020F0502020204030204"/>
                <a:ea typeface="+mn-ea"/>
                <a:cs typeface="+mn-cs"/>
              </a:rPr>
              <a:t>Application</a:t>
            </a:r>
          </a:p>
          <a:p>
            <a:pPr lvl="0">
              <a:defRPr/>
            </a:pPr>
            <a:endParaRPr lang="en-US" sz="1400" dirty="0">
              <a:solidFill>
                <a:srgbClr val="003764"/>
              </a:solidFill>
            </a:endParaRPr>
          </a:p>
          <a:p>
            <a:pPr lvl="0">
              <a:defRPr/>
            </a:pPr>
            <a:r>
              <a:rPr lang="en-US" sz="1400" dirty="0">
                <a:solidFill>
                  <a:srgbClr val="003764"/>
                </a:solidFill>
              </a:rPr>
              <a:t>Clutch burnt cases – Driver education on </a:t>
            </a:r>
          </a:p>
          <a:p>
            <a:pPr marL="171450" lvl="0" indent="-171450">
              <a:buFont typeface="Wingdings" panose="05000000000000000000" pitchFamily="2" charset="2"/>
              <a:buChar char="§"/>
              <a:defRPr/>
            </a:pPr>
            <a:r>
              <a:rPr lang="en-US" sz="1400" dirty="0">
                <a:solidFill>
                  <a:srgbClr val="003764"/>
                </a:solidFill>
              </a:rPr>
              <a:t>Clutch riding</a:t>
            </a:r>
          </a:p>
          <a:p>
            <a:pPr marL="171450" lvl="0" indent="-171450">
              <a:buFont typeface="Wingdings" panose="05000000000000000000" pitchFamily="2" charset="2"/>
              <a:buChar char="§"/>
              <a:defRPr/>
            </a:pPr>
            <a:r>
              <a:rPr lang="en-US" sz="1400" dirty="0">
                <a:solidFill>
                  <a:srgbClr val="003764"/>
                </a:solidFill>
              </a:rPr>
              <a:t>Vehicle launch in correct gears</a:t>
            </a:r>
          </a:p>
          <a:p>
            <a:pPr marL="171450" lvl="0" indent="-171450">
              <a:buFont typeface="Wingdings" panose="05000000000000000000" pitchFamily="2" charset="2"/>
              <a:buChar char="§"/>
              <a:defRPr/>
            </a:pPr>
            <a:r>
              <a:rPr lang="en-US" sz="1400" dirty="0">
                <a:solidFill>
                  <a:srgbClr val="003764"/>
                </a:solidFill>
              </a:rPr>
              <a:t>Frequent Clutch drop</a:t>
            </a:r>
          </a:p>
          <a:p>
            <a:pPr marL="171450" lvl="0" indent="-171450">
              <a:buFont typeface="Wingdings" panose="05000000000000000000" pitchFamily="2" charset="2"/>
              <a:buChar char="§"/>
              <a:defRPr/>
            </a:pPr>
            <a:r>
              <a:rPr lang="en-US" sz="1400" dirty="0">
                <a:solidFill>
                  <a:srgbClr val="003764"/>
                </a:solidFill>
              </a:rPr>
              <a:t>Correct usage of IAD lock, etc.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8" name="Rectangle: Rounded Corners 31">
            <a:extLst>
              <a:ext uri="{FF2B5EF4-FFF2-40B4-BE49-F238E27FC236}">
                <a16:creationId xmlns:a16="http://schemas.microsoft.com/office/drawing/2014/main" id="{1A321948-9CE9-4450-B2C5-FD677CD557A0}"/>
              </a:ext>
            </a:extLst>
          </p:cNvPr>
          <p:cNvSpPr/>
          <p:nvPr/>
        </p:nvSpPr>
        <p:spPr>
          <a:xfrm>
            <a:off x="7439089" y="1626178"/>
            <a:ext cx="2364490" cy="3427582"/>
          </a:xfrm>
          <a:prstGeom prst="roundRect">
            <a:avLst>
              <a:gd name="adj" fmla="val 10000"/>
            </a:avLst>
          </a:prstGeom>
          <a:noFill/>
          <a:ln>
            <a:solidFill>
              <a:schemeClr val="tx1"/>
            </a:solidFill>
          </a:ln>
        </p:spPr>
        <p:style>
          <a:lnRef idx="2">
            <a:schemeClr val="lt1">
              <a:hueOff val="0"/>
              <a:satOff val="0"/>
              <a:lumOff val="0"/>
              <a:alphaOff val="0"/>
            </a:schemeClr>
          </a:lnRef>
          <a:fillRef idx="1">
            <a:schemeClr val="accent4">
              <a:tint val="50000"/>
              <a:hueOff val="0"/>
              <a:satOff val="0"/>
              <a:lumOff val="0"/>
              <a:alphaOff val="0"/>
            </a:schemeClr>
          </a:fillRef>
          <a:effectRef idx="0">
            <a:schemeClr val="accent4">
              <a:tint val="50000"/>
              <a:hueOff val="0"/>
              <a:satOff val="0"/>
              <a:lumOff val="0"/>
              <a:alphaOff val="0"/>
            </a:schemeClr>
          </a:effectRef>
          <a:fontRef idx="minor">
            <a:schemeClr val="lt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sng" strike="noStrike" kern="1200" cap="none" spc="0" normalizeH="0" baseline="0" noProof="0" dirty="0">
                <a:ln>
                  <a:noFill/>
                </a:ln>
                <a:solidFill>
                  <a:srgbClr val="003764"/>
                </a:solidFill>
                <a:effectLst/>
                <a:uLnTx/>
                <a:uFillTx/>
                <a:latin typeface="Calibri" panose="020F0502020204030204"/>
                <a:ea typeface="+mn-ea"/>
                <a:cs typeface="+mn-cs"/>
              </a:rPr>
              <a:t>Service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285750" lvl="0" indent="-285750">
              <a:buFont typeface="Wingdings" panose="05000000000000000000" pitchFamily="2" charset="2"/>
              <a:buChar char="§"/>
              <a:defRPr/>
            </a:pPr>
            <a:r>
              <a:rPr lang="en-US" sz="1400" dirty="0">
                <a:solidFill>
                  <a:srgbClr val="003764"/>
                </a:solidFill>
              </a:rPr>
              <a:t>Clutch Kit part usage in field against failures, % usage to be improved.</a:t>
            </a:r>
            <a:endParaRPr lang="en-US" sz="1400" dirty="0">
              <a:solidFill>
                <a:schemeClr val="tx1"/>
              </a:solidFill>
            </a:endParaRPr>
          </a:p>
          <a:p>
            <a:pPr marL="285750" lvl="0" indent="-285750">
              <a:buFont typeface="Wingdings" panose="05000000000000000000" pitchFamily="2" charset="2"/>
              <a:buChar char="§"/>
              <a:defRPr/>
            </a:pPr>
            <a:r>
              <a:rPr lang="en-US" sz="1400" dirty="0">
                <a:solidFill>
                  <a:schemeClr val="tx1"/>
                </a:solidFill>
              </a:rPr>
              <a:t>Warranty decisions by Service Engineers</a:t>
            </a:r>
          </a:p>
          <a:p>
            <a:pPr marL="285750" lvl="0" indent="-285750">
              <a:buFont typeface="Wingdings" panose="05000000000000000000" pitchFamily="2" charset="2"/>
              <a:buChar char="§"/>
              <a:defRPr/>
            </a:pPr>
            <a:r>
              <a:rPr lang="en-US" sz="1400" dirty="0">
                <a:solidFill>
                  <a:schemeClr val="tx1"/>
                </a:solidFill>
              </a:rPr>
              <a:t>Proximity of i-alert data dashboard for usage by Service Engineers</a:t>
            </a:r>
          </a:p>
          <a:p>
            <a:pPr marL="285750" lvl="0" indent="-285750">
              <a:buFont typeface="Wingdings" panose="05000000000000000000" pitchFamily="2" charset="2"/>
              <a:buChar char="§"/>
              <a:defRPr/>
            </a:pPr>
            <a:r>
              <a:rPr lang="en-US" sz="1400" dirty="0">
                <a:solidFill>
                  <a:schemeClr val="tx1"/>
                </a:solidFill>
              </a:rPr>
              <a:t>Using AI providing alert to the Driver/Customer for incorrect driving practice</a:t>
            </a:r>
          </a:p>
          <a:p>
            <a:pPr marL="285750" lvl="0" indent="-285750">
              <a:buFont typeface="Arial" panose="020B0604020202020204" pitchFamily="34" charset="0"/>
              <a:buChar char="•"/>
              <a:defRPr/>
            </a:pPr>
            <a:endParaRPr lang="en-US" sz="1200" dirty="0">
              <a:solidFill>
                <a:srgbClr val="003764"/>
              </a:solidFill>
            </a:endParaRPr>
          </a:p>
          <a:p>
            <a:pPr marL="285750" lvl="0" indent="-285750">
              <a:buFont typeface="Arial" panose="020B0604020202020204" pitchFamily="34" charset="0"/>
              <a:buChar char="•"/>
              <a:defRPr/>
            </a:pPr>
            <a:endParaRPr lang="en-US" sz="1200" dirty="0">
              <a:solidFill>
                <a:srgbClr val="003764"/>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1" i="0" u="sng" strike="noStrike" kern="1200" cap="none" spc="0" normalizeH="0" baseline="0" noProof="0" dirty="0">
              <a:ln>
                <a:noFill/>
              </a:ln>
              <a:solidFill>
                <a:srgbClr val="003764"/>
              </a:solidFill>
              <a:effectLst/>
              <a:uLnTx/>
              <a:uFillTx/>
              <a:latin typeface="Calibri" panose="020F0502020204030204"/>
              <a:ea typeface="+mn-ea"/>
              <a:cs typeface="+mn-cs"/>
            </a:endParaRPr>
          </a:p>
          <a:p>
            <a:pPr marR="0" lvl="0" algn="l" defTabSz="914400" rtl="0" eaLnBrk="1" fontAlgn="auto" latinLnBrk="0" hangingPunct="1">
              <a:lnSpc>
                <a:spcPct val="100000"/>
              </a:lnSpc>
              <a:spcBef>
                <a:spcPts val="0"/>
              </a:spcBef>
              <a:spcAft>
                <a:spcPts val="0"/>
              </a:spcAft>
              <a:buClrTx/>
              <a:buSzTx/>
              <a:tabLst/>
              <a:defRPr/>
            </a:pPr>
            <a:endParaRPr kumimoji="0" lang="en-US" sz="1400" b="1" i="0" u="none" strike="noStrike" kern="1200" cap="none" spc="0" normalizeH="0" baseline="0" noProof="0" dirty="0">
              <a:ln>
                <a:noFill/>
              </a:ln>
              <a:solidFill>
                <a:srgbClr val="003764"/>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11" name="Rectangle: Rounded Corners 29">
            <a:extLst>
              <a:ext uri="{FF2B5EF4-FFF2-40B4-BE49-F238E27FC236}">
                <a16:creationId xmlns:a16="http://schemas.microsoft.com/office/drawing/2014/main" id="{25274BF4-7436-4625-A0CA-F282278B31D4}"/>
              </a:ext>
            </a:extLst>
          </p:cNvPr>
          <p:cNvSpPr/>
          <p:nvPr/>
        </p:nvSpPr>
        <p:spPr>
          <a:xfrm>
            <a:off x="2354241" y="1603689"/>
            <a:ext cx="2109604" cy="3480593"/>
          </a:xfrm>
          <a:prstGeom prst="roundRect">
            <a:avLst>
              <a:gd name="adj" fmla="val 10000"/>
            </a:avLst>
          </a:prstGeom>
          <a:noFill/>
          <a:ln>
            <a:solidFill>
              <a:schemeClr val="tx1"/>
            </a:solidFill>
          </a:ln>
        </p:spPr>
        <p:style>
          <a:lnRef idx="2">
            <a:schemeClr val="lt1">
              <a:hueOff val="0"/>
              <a:satOff val="0"/>
              <a:lumOff val="0"/>
              <a:alphaOff val="0"/>
            </a:schemeClr>
          </a:lnRef>
          <a:fillRef idx="1">
            <a:schemeClr val="accent4">
              <a:tint val="50000"/>
              <a:hueOff val="0"/>
              <a:satOff val="0"/>
              <a:lumOff val="0"/>
              <a:alphaOff val="0"/>
            </a:schemeClr>
          </a:fillRef>
          <a:effectRef idx="0">
            <a:schemeClr val="accent4">
              <a:tint val="50000"/>
              <a:hueOff val="0"/>
              <a:satOff val="0"/>
              <a:lumOff val="0"/>
              <a:alphaOff val="0"/>
            </a:schemeClr>
          </a:effectRef>
          <a:fontRef idx="minor">
            <a:schemeClr val="lt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sng" strike="noStrike" kern="1200" cap="none" spc="0" normalizeH="0" baseline="0" noProof="0" dirty="0">
                <a:ln>
                  <a:noFill/>
                </a:ln>
                <a:solidFill>
                  <a:srgbClr val="003764"/>
                </a:solidFill>
                <a:effectLst/>
                <a:uLnTx/>
                <a:uFillTx/>
                <a:latin typeface="Calibri" panose="020F0502020204030204"/>
                <a:ea typeface="+mn-ea"/>
                <a:cs typeface="+mn-cs"/>
              </a:rPr>
              <a:t>Supplier process</a:t>
            </a:r>
          </a:p>
          <a:p>
            <a:pPr marL="171450" indent="-171450">
              <a:buFont typeface="Wingdings" panose="05000000000000000000" pitchFamily="2" charset="2"/>
              <a:buChar char="§"/>
            </a:pPr>
            <a:endParaRPr kumimoji="0" lang="en-US" sz="1400" i="0" u="none" strike="noStrike" kern="1200" cap="none" spc="0" normalizeH="0" baseline="0" noProof="0" dirty="0">
              <a:ln>
                <a:noFill/>
              </a:ln>
              <a:solidFill>
                <a:schemeClr val="tx1"/>
              </a:solidFill>
              <a:effectLst/>
              <a:uLnTx/>
              <a:uFillTx/>
              <a:latin typeface="Calibri" panose="020F0502020204030204"/>
            </a:endParaRPr>
          </a:p>
          <a:p>
            <a:pPr marL="171450" indent="-171450">
              <a:buFont typeface="Wingdings" panose="05000000000000000000" pitchFamily="2" charset="2"/>
              <a:buChar char="§"/>
            </a:pPr>
            <a:r>
              <a:rPr kumimoji="0" lang="en-US" sz="1400" i="0" u="none" strike="noStrike" kern="1200" cap="none" spc="0" normalizeH="0" baseline="0" noProof="0" dirty="0">
                <a:ln>
                  <a:noFill/>
                </a:ln>
                <a:solidFill>
                  <a:schemeClr val="tx1"/>
                </a:solidFill>
                <a:effectLst/>
                <a:uLnTx/>
                <a:uFillTx/>
                <a:latin typeface="Calibri" panose="020F0502020204030204"/>
              </a:rPr>
              <a:t>Clutch handling process improvement at Supplier end. </a:t>
            </a:r>
            <a:r>
              <a:rPr lang="en-US" sz="1400" dirty="0">
                <a:solidFill>
                  <a:schemeClr val="tx1"/>
                </a:solidFill>
              </a:rPr>
              <a:t>T: May’23</a:t>
            </a:r>
          </a:p>
        </p:txBody>
      </p:sp>
      <p:sp>
        <p:nvSpPr>
          <p:cNvPr id="28" name="TextBox 27"/>
          <p:cNvSpPr txBox="1"/>
          <p:nvPr/>
        </p:nvSpPr>
        <p:spPr>
          <a:xfrm>
            <a:off x="356561" y="5698290"/>
            <a:ext cx="8138510" cy="830997"/>
          </a:xfrm>
          <a:prstGeom prst="rect">
            <a:avLst/>
          </a:prstGeom>
          <a:solidFill>
            <a:schemeClr val="accent4">
              <a:lumMod val="20000"/>
              <a:lumOff val="80000"/>
            </a:schemeClr>
          </a:solidFill>
        </p:spPr>
        <p:txBody>
          <a:bodyPr wrap="square" rtlCol="0">
            <a:spAutoFit/>
          </a:bodyPr>
          <a:lstStyle/>
          <a:p>
            <a:pPr marL="285750" indent="-285750">
              <a:lnSpc>
                <a:spcPct val="150000"/>
              </a:lnSpc>
              <a:buFont typeface="Wingdings" panose="05000000000000000000" pitchFamily="2" charset="2"/>
              <a:buChar char="§"/>
              <a:defRPr/>
            </a:pPr>
            <a:r>
              <a:rPr lang="en-US" sz="1600" dirty="0">
                <a:solidFill>
                  <a:srgbClr val="003764"/>
                </a:solidFill>
              </a:rPr>
              <a:t>Expected reduction with all above actions is Rs. 2618/Vehicle</a:t>
            </a:r>
          </a:p>
          <a:p>
            <a:pPr marL="285750" indent="-285750">
              <a:lnSpc>
                <a:spcPct val="150000"/>
              </a:lnSpc>
              <a:buFont typeface="Wingdings" panose="05000000000000000000" pitchFamily="2" charset="2"/>
              <a:buChar char="§"/>
              <a:defRPr/>
            </a:pPr>
            <a:r>
              <a:rPr lang="en-US" sz="1600" dirty="0">
                <a:solidFill>
                  <a:srgbClr val="003764"/>
                </a:solidFill>
              </a:rPr>
              <a:t>Expected reduction with manufacturing and design action is Rs.935/Vehicle</a:t>
            </a:r>
            <a:endParaRPr lang="en-IN" sz="1600" dirty="0">
              <a:solidFill>
                <a:srgbClr val="003764"/>
              </a:solidFill>
            </a:endParaRPr>
          </a:p>
        </p:txBody>
      </p:sp>
      <p:sp>
        <p:nvSpPr>
          <p:cNvPr id="34"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US" dirty="0"/>
              <a:t>Clutch failure – Action status &amp; summary</a:t>
            </a:r>
            <a:endParaRPr lang="en-US" dirty="0">
              <a:solidFill>
                <a:srgbClr val="003764"/>
              </a:solidFill>
            </a:endParaRPr>
          </a:p>
        </p:txBody>
      </p:sp>
    </p:spTree>
    <p:extLst>
      <p:ext uri="{BB962C8B-B14F-4D97-AF65-F5344CB8AC3E}">
        <p14:creationId xmlns:p14="http://schemas.microsoft.com/office/powerpoint/2010/main" val="296590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8104" y="2940067"/>
            <a:ext cx="5065698" cy="779462"/>
          </a:xfrm>
        </p:spPr>
        <p:txBody>
          <a:bodyPr>
            <a:normAutofit fontScale="90000"/>
          </a:bodyPr>
          <a:lstStyle/>
          <a:p>
            <a:r>
              <a:rPr lang="en-GB" dirty="0"/>
              <a:t>Reduction of Unscheduled visits </a:t>
            </a:r>
          </a:p>
        </p:txBody>
      </p:sp>
    </p:spTree>
    <p:extLst>
      <p:ext uri="{BB962C8B-B14F-4D97-AF65-F5344CB8AC3E}">
        <p14:creationId xmlns:p14="http://schemas.microsoft.com/office/powerpoint/2010/main" val="2292719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Box 60"/>
          <p:cNvSpPr txBox="1"/>
          <p:nvPr/>
        </p:nvSpPr>
        <p:spPr>
          <a:xfrm>
            <a:off x="90036" y="5917211"/>
            <a:ext cx="11793375" cy="792781"/>
          </a:xfrm>
          <a:prstGeom prst="rect">
            <a:avLst/>
          </a:prstGeom>
          <a:solidFill>
            <a:schemeClr val="accent4">
              <a:lumMod val="20000"/>
              <a:lumOff val="80000"/>
            </a:schemeClr>
          </a:solidFill>
        </p:spPr>
        <p:txBody>
          <a:bodyPr wrap="square" rtlCol="0">
            <a:spAutoFit/>
          </a:bodyPr>
          <a:lstStyle/>
          <a:p>
            <a:pPr marL="742950" marR="0" lvl="1" indent="-285750" fontAlgn="auto">
              <a:lnSpc>
                <a:spcPct val="150000"/>
              </a:lnSpc>
              <a:spcBef>
                <a:spcPts val="0"/>
              </a:spcBef>
              <a:spcAft>
                <a:spcPts val="0"/>
              </a:spcAft>
              <a:buClrTx/>
              <a:buSzTx/>
              <a:buFont typeface="Wingdings" panose="05000000000000000000" pitchFamily="2" charset="2"/>
              <a:buChar char="§"/>
              <a:tabLst/>
              <a:defRPr/>
            </a:pPr>
            <a:r>
              <a:rPr lang="en-US" sz="1600" dirty="0"/>
              <a:t>3 MIS USV was stable from FY23 Q2 and started reducing in Feb’23, 12 MIS will follow.</a:t>
            </a:r>
          </a:p>
          <a:p>
            <a:pPr marL="742950" marR="0" lvl="1" indent="-285750" fontAlgn="auto">
              <a:lnSpc>
                <a:spcPct val="150000"/>
              </a:lnSpc>
              <a:spcBef>
                <a:spcPts val="0"/>
              </a:spcBef>
              <a:spcAft>
                <a:spcPts val="0"/>
              </a:spcAft>
              <a:buClrTx/>
              <a:buSzTx/>
              <a:buFont typeface="Wingdings" panose="05000000000000000000" pitchFamily="2" charset="2"/>
              <a:buChar char="§"/>
              <a:tabLst/>
              <a:defRPr/>
            </a:pPr>
            <a:r>
              <a:rPr lang="en-US" sz="1600" dirty="0"/>
              <a:t>67% of USV are due to pure labor attentions, getting clarity on problem definition is a challenge.  </a:t>
            </a:r>
          </a:p>
        </p:txBody>
      </p:sp>
      <p:sp>
        <p:nvSpPr>
          <p:cNvPr id="58" name="TextBox 57"/>
          <p:cNvSpPr txBox="1">
            <a:spLocks noChangeArrowheads="1"/>
          </p:cNvSpPr>
          <p:nvPr/>
        </p:nvSpPr>
        <p:spPr bwMode="auto">
          <a:xfrm>
            <a:off x="876774" y="1205345"/>
            <a:ext cx="4630189" cy="365195"/>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sz="1400" b="1">
                <a:solidFill>
                  <a:prstClr val="black"/>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sz="1440" b="1" i="0" u="none" strike="noStrike" kern="1200" spc="0" baseline="0">
                <a:solidFill>
                  <a:prstClr val="black"/>
                </a:solidFill>
                <a:latin typeface="+mn-lt"/>
                <a:ea typeface="+mn-ea"/>
                <a:cs typeface="+mn-cs"/>
              </a:defRPr>
            </a:pP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Unscheduled visits Trend (3 MIS Wise)</a:t>
            </a:r>
          </a:p>
        </p:txBody>
      </p:sp>
      <p:sp>
        <p:nvSpPr>
          <p:cNvPr id="59" name="TextBox 58"/>
          <p:cNvSpPr txBox="1">
            <a:spLocks noChangeArrowheads="1"/>
          </p:cNvSpPr>
          <p:nvPr/>
        </p:nvSpPr>
        <p:spPr bwMode="auto">
          <a:xfrm>
            <a:off x="6601290" y="1205345"/>
            <a:ext cx="4630189" cy="365195"/>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sz="1400" b="1">
                <a:solidFill>
                  <a:prstClr val="black"/>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sz="1440" b="1" i="0" u="none" strike="noStrike" kern="1200" spc="0" baseline="0">
                <a:solidFill>
                  <a:prstClr val="black"/>
                </a:solidFill>
                <a:latin typeface="+mn-lt"/>
                <a:ea typeface="+mn-ea"/>
                <a:cs typeface="+mn-cs"/>
              </a:defRPr>
            </a:pP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Unscheduled visits (12MIS) Claim Type wise</a:t>
            </a:r>
          </a:p>
        </p:txBody>
      </p:sp>
      <p:cxnSp>
        <p:nvCxnSpPr>
          <p:cNvPr id="4" name="Straight Connector 3"/>
          <p:cNvCxnSpPr/>
          <p:nvPr/>
        </p:nvCxnSpPr>
        <p:spPr>
          <a:xfrm flipH="1">
            <a:off x="6362299" y="1205345"/>
            <a:ext cx="0" cy="4569813"/>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a:defRPr/>
            </a:pPr>
            <a:r>
              <a:rPr lang="en-US" dirty="0"/>
              <a:t>Unscheduled visits – Failure trend</a:t>
            </a:r>
          </a:p>
        </p:txBody>
      </p:sp>
      <p:graphicFrame>
        <p:nvGraphicFramePr>
          <p:cNvPr id="11" name="Chart 10"/>
          <p:cNvGraphicFramePr>
            <a:graphicFrameLocks/>
          </p:cNvGraphicFramePr>
          <p:nvPr>
            <p:extLst>
              <p:ext uri="{D42A27DB-BD31-4B8C-83A1-F6EECF244321}">
                <p14:modId xmlns:p14="http://schemas.microsoft.com/office/powerpoint/2010/main" val="361580997"/>
              </p:ext>
            </p:extLst>
          </p:nvPr>
        </p:nvGraphicFramePr>
        <p:xfrm>
          <a:off x="501445" y="1631297"/>
          <a:ext cx="5621864" cy="1898484"/>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p:cNvSpPr txBox="1">
            <a:spLocks noChangeArrowheads="1"/>
          </p:cNvSpPr>
          <p:nvPr/>
        </p:nvSpPr>
        <p:spPr bwMode="auto">
          <a:xfrm>
            <a:off x="876773" y="3578338"/>
            <a:ext cx="4630189" cy="365195"/>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sz="1400" b="1">
                <a:solidFill>
                  <a:prstClr val="black"/>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sz="1440" b="1" i="0" u="none" strike="noStrike" kern="1200" spc="0" baseline="0">
                <a:solidFill>
                  <a:prstClr val="black"/>
                </a:solidFill>
                <a:latin typeface="+mn-lt"/>
                <a:ea typeface="+mn-ea"/>
                <a:cs typeface="+mn-cs"/>
              </a:defRPr>
            </a:pP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Unscheduled visits Trend (12 MIS Wise)</a:t>
            </a:r>
          </a:p>
        </p:txBody>
      </p:sp>
      <p:graphicFrame>
        <p:nvGraphicFramePr>
          <p:cNvPr id="14" name="Chart 13"/>
          <p:cNvGraphicFramePr>
            <a:graphicFrameLocks/>
          </p:cNvGraphicFramePr>
          <p:nvPr>
            <p:extLst>
              <p:ext uri="{D42A27DB-BD31-4B8C-83A1-F6EECF244321}">
                <p14:modId xmlns:p14="http://schemas.microsoft.com/office/powerpoint/2010/main" val="4274023355"/>
              </p:ext>
            </p:extLst>
          </p:nvPr>
        </p:nvGraphicFramePr>
        <p:xfrm>
          <a:off x="422787" y="4001217"/>
          <a:ext cx="5700522" cy="1858309"/>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6466328" y="1804248"/>
            <a:ext cx="5060119" cy="3548180"/>
            <a:chOff x="6466328" y="1804248"/>
            <a:chExt cx="5060119" cy="3548180"/>
          </a:xfrm>
        </p:grpSpPr>
        <p:pic>
          <p:nvPicPr>
            <p:cNvPr id="2" name="Picture 1"/>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466328" y="1804248"/>
              <a:ext cx="5060119" cy="3548180"/>
            </a:xfrm>
            <a:prstGeom prst="rect">
              <a:avLst/>
            </a:prstGeom>
          </p:spPr>
        </p:pic>
        <p:sp>
          <p:nvSpPr>
            <p:cNvPr id="3" name="Rectangle 2"/>
            <p:cNvSpPr/>
            <p:nvPr/>
          </p:nvSpPr>
          <p:spPr>
            <a:xfrm>
              <a:off x="9367663" y="3816551"/>
              <a:ext cx="889859" cy="369332"/>
            </a:xfrm>
            <a:prstGeom prst="rect">
              <a:avLst/>
            </a:prstGeom>
            <a:solidFill>
              <a:srgbClr val="4472C4"/>
            </a:solidFill>
          </p:spPr>
          <p:txBody>
            <a:bodyPr wrap="none">
              <a:spAutoFit/>
            </a:bodyPr>
            <a:lstStyle/>
            <a:p>
              <a:r>
                <a:rPr lang="en-US" dirty="0">
                  <a:solidFill>
                    <a:schemeClr val="bg1"/>
                  </a:solidFill>
                </a:rPr>
                <a:t>Irritant </a:t>
              </a:r>
            </a:p>
          </p:txBody>
        </p:sp>
      </p:grpSp>
    </p:spTree>
    <p:extLst>
      <p:ext uri="{BB962C8B-B14F-4D97-AF65-F5344CB8AC3E}">
        <p14:creationId xmlns:p14="http://schemas.microsoft.com/office/powerpoint/2010/main" val="13677034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Box 60"/>
          <p:cNvSpPr txBox="1"/>
          <p:nvPr/>
        </p:nvSpPr>
        <p:spPr>
          <a:xfrm>
            <a:off x="104515" y="5157583"/>
            <a:ext cx="11994441" cy="830997"/>
          </a:xfrm>
          <a:prstGeom prst="rect">
            <a:avLst/>
          </a:prstGeom>
          <a:solidFill>
            <a:schemeClr val="accent4">
              <a:lumMod val="20000"/>
              <a:lumOff val="80000"/>
            </a:schemeClr>
          </a:solidFill>
        </p:spPr>
        <p:txBody>
          <a:bodyPr wrap="square" rtlCol="0">
            <a:spAutoFit/>
          </a:bodyPr>
          <a:lstStyle/>
          <a:p>
            <a:pPr marL="742950" lvl="1" indent="-285750">
              <a:lnSpc>
                <a:spcPct val="150000"/>
              </a:lnSpc>
              <a:buFont typeface="Wingdings" panose="05000000000000000000" pitchFamily="2" charset="2"/>
              <a:buChar char="§"/>
              <a:defRPr/>
            </a:pPr>
            <a:r>
              <a:rPr lang="en-US" sz="1600" dirty="0"/>
              <a:t>Material claims - Actions implemented/under implementation for majority of the complaints.</a:t>
            </a:r>
          </a:p>
          <a:p>
            <a:pPr marL="742950" lvl="1" indent="-285750">
              <a:lnSpc>
                <a:spcPct val="150000"/>
              </a:lnSpc>
              <a:buFont typeface="Wingdings" panose="05000000000000000000" pitchFamily="2" charset="2"/>
              <a:buChar char="§"/>
              <a:defRPr/>
            </a:pPr>
            <a:r>
              <a:rPr lang="en-US" sz="1600" dirty="0"/>
              <a:t>67% of USV are irritant complaints. Top 15 complaints contribute to 45% of USV.</a:t>
            </a:r>
          </a:p>
        </p:txBody>
      </p:sp>
      <p:grpSp>
        <p:nvGrpSpPr>
          <p:cNvPr id="22" name="Group 21"/>
          <p:cNvGrpSpPr/>
          <p:nvPr/>
        </p:nvGrpSpPr>
        <p:grpSpPr>
          <a:xfrm>
            <a:off x="104515" y="1863666"/>
            <a:ext cx="6015951" cy="3111122"/>
            <a:chOff x="5682654" y="3589904"/>
            <a:chExt cx="5547841" cy="2639797"/>
          </a:xfrm>
        </p:grpSpPr>
        <p:pic>
          <p:nvPicPr>
            <p:cNvPr id="16" name="Picture 15"/>
            <p:cNvPicPr>
              <a:picLocks noChangeAspect="1"/>
            </p:cNvPicPr>
            <p:nvPr/>
          </p:nvPicPr>
          <p:blipFill>
            <a:blip r:embed="rId2"/>
            <a:stretch>
              <a:fillRect/>
            </a:stretch>
          </p:blipFill>
          <p:spPr>
            <a:xfrm>
              <a:off x="5682654" y="3589904"/>
              <a:ext cx="5547841" cy="2639797"/>
            </a:xfrm>
            <a:prstGeom prst="rect">
              <a:avLst/>
            </a:prstGeom>
          </p:spPr>
        </p:pic>
        <p:sp>
          <p:nvSpPr>
            <p:cNvPr id="94" name="5-Point Star 93"/>
            <p:cNvSpPr/>
            <p:nvPr/>
          </p:nvSpPr>
          <p:spPr>
            <a:xfrm>
              <a:off x="7558809" y="5795309"/>
              <a:ext cx="192109" cy="174567"/>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95" name="5-Point Star 94"/>
            <p:cNvSpPr/>
            <p:nvPr/>
          </p:nvSpPr>
          <p:spPr>
            <a:xfrm>
              <a:off x="9202543" y="5957553"/>
              <a:ext cx="192109" cy="174567"/>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07" name="Oval 106">
              <a:extLst>
                <a:ext uri="{FF2B5EF4-FFF2-40B4-BE49-F238E27FC236}">
                  <a16:creationId xmlns:a16="http://schemas.microsoft.com/office/drawing/2014/main" id="{638FB1EE-A70A-4E4E-B3D0-F3782F769F77}"/>
                </a:ext>
              </a:extLst>
            </p:cNvPr>
            <p:cNvSpPr/>
            <p:nvPr/>
          </p:nvSpPr>
          <p:spPr>
            <a:xfrm>
              <a:off x="6476933" y="3682224"/>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08" name="Oval 107">
              <a:extLst>
                <a:ext uri="{FF2B5EF4-FFF2-40B4-BE49-F238E27FC236}">
                  <a16:creationId xmlns:a16="http://schemas.microsoft.com/office/drawing/2014/main" id="{638FB1EE-A70A-4E4E-B3D0-F3782F769F77}"/>
                </a:ext>
              </a:extLst>
            </p:cNvPr>
            <p:cNvSpPr/>
            <p:nvPr/>
          </p:nvSpPr>
          <p:spPr>
            <a:xfrm>
              <a:off x="6745713" y="4325075"/>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09" name="Oval 108">
              <a:extLst>
                <a:ext uri="{FF2B5EF4-FFF2-40B4-BE49-F238E27FC236}">
                  <a16:creationId xmlns:a16="http://schemas.microsoft.com/office/drawing/2014/main" id="{638FB1EE-A70A-4E4E-B3D0-F3782F769F77}"/>
                </a:ext>
              </a:extLst>
            </p:cNvPr>
            <p:cNvSpPr/>
            <p:nvPr/>
          </p:nvSpPr>
          <p:spPr>
            <a:xfrm>
              <a:off x="7022804" y="4402661"/>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0" name="Oval 109">
              <a:extLst>
                <a:ext uri="{FF2B5EF4-FFF2-40B4-BE49-F238E27FC236}">
                  <a16:creationId xmlns:a16="http://schemas.microsoft.com/office/drawing/2014/main" id="{E00FEDF6-F3F1-4732-B40D-ACCB0486B497}"/>
                </a:ext>
              </a:extLst>
            </p:cNvPr>
            <p:cNvSpPr/>
            <p:nvPr/>
          </p:nvSpPr>
          <p:spPr>
            <a:xfrm>
              <a:off x="7306646" y="4417152"/>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1" name="Oval 110">
              <a:extLst>
                <a:ext uri="{FF2B5EF4-FFF2-40B4-BE49-F238E27FC236}">
                  <a16:creationId xmlns:a16="http://schemas.microsoft.com/office/drawing/2014/main" id="{E00FEDF6-F3F1-4732-B40D-ACCB0486B497}"/>
                </a:ext>
              </a:extLst>
            </p:cNvPr>
            <p:cNvSpPr/>
            <p:nvPr/>
          </p:nvSpPr>
          <p:spPr>
            <a:xfrm>
              <a:off x="7583739" y="4561239"/>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2" name="Oval 111">
              <a:extLst>
                <a:ext uri="{FF2B5EF4-FFF2-40B4-BE49-F238E27FC236}">
                  <a16:creationId xmlns:a16="http://schemas.microsoft.com/office/drawing/2014/main" id="{E00FEDF6-F3F1-4732-B40D-ACCB0486B497}"/>
                </a:ext>
              </a:extLst>
            </p:cNvPr>
            <p:cNvSpPr/>
            <p:nvPr/>
          </p:nvSpPr>
          <p:spPr>
            <a:xfrm>
              <a:off x="7852514" y="4605575"/>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3" name="Oval 112">
              <a:extLst>
                <a:ext uri="{FF2B5EF4-FFF2-40B4-BE49-F238E27FC236}">
                  <a16:creationId xmlns:a16="http://schemas.microsoft.com/office/drawing/2014/main" id="{E00FEDF6-F3F1-4732-B40D-ACCB0486B497}"/>
                </a:ext>
              </a:extLst>
            </p:cNvPr>
            <p:cNvSpPr/>
            <p:nvPr/>
          </p:nvSpPr>
          <p:spPr>
            <a:xfrm>
              <a:off x="8129604" y="4624973"/>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4" name="Oval 113">
              <a:extLst>
                <a:ext uri="{FF2B5EF4-FFF2-40B4-BE49-F238E27FC236}">
                  <a16:creationId xmlns:a16="http://schemas.microsoft.com/office/drawing/2014/main" id="{E00FEDF6-F3F1-4732-B40D-ACCB0486B497}"/>
                </a:ext>
              </a:extLst>
            </p:cNvPr>
            <p:cNvSpPr/>
            <p:nvPr/>
          </p:nvSpPr>
          <p:spPr>
            <a:xfrm>
              <a:off x="8406694" y="4627746"/>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5" name="Oval 114">
              <a:extLst>
                <a:ext uri="{FF2B5EF4-FFF2-40B4-BE49-F238E27FC236}">
                  <a16:creationId xmlns:a16="http://schemas.microsoft.com/office/drawing/2014/main" id="{E00FEDF6-F3F1-4732-B40D-ACCB0486B497}"/>
                </a:ext>
              </a:extLst>
            </p:cNvPr>
            <p:cNvSpPr/>
            <p:nvPr/>
          </p:nvSpPr>
          <p:spPr>
            <a:xfrm>
              <a:off x="8683786" y="4647143"/>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6" name="Oval 115">
              <a:extLst>
                <a:ext uri="{FF2B5EF4-FFF2-40B4-BE49-F238E27FC236}">
                  <a16:creationId xmlns:a16="http://schemas.microsoft.com/office/drawing/2014/main" id="{E00FEDF6-F3F1-4732-B40D-ACCB0486B497}"/>
                </a:ext>
              </a:extLst>
            </p:cNvPr>
            <p:cNvSpPr/>
            <p:nvPr/>
          </p:nvSpPr>
          <p:spPr>
            <a:xfrm>
              <a:off x="8958105" y="4655458"/>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7" name="Oval 116">
              <a:extLst>
                <a:ext uri="{FF2B5EF4-FFF2-40B4-BE49-F238E27FC236}">
                  <a16:creationId xmlns:a16="http://schemas.microsoft.com/office/drawing/2014/main" id="{E00FEDF6-F3F1-4732-B40D-ACCB0486B497}"/>
                </a:ext>
              </a:extLst>
            </p:cNvPr>
            <p:cNvSpPr/>
            <p:nvPr/>
          </p:nvSpPr>
          <p:spPr>
            <a:xfrm>
              <a:off x="10332476" y="4674856"/>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8" name="Oval 117">
              <a:extLst>
                <a:ext uri="{FF2B5EF4-FFF2-40B4-BE49-F238E27FC236}">
                  <a16:creationId xmlns:a16="http://schemas.microsoft.com/office/drawing/2014/main" id="{E00FEDF6-F3F1-4732-B40D-ACCB0486B497}"/>
                </a:ext>
              </a:extLst>
            </p:cNvPr>
            <p:cNvSpPr/>
            <p:nvPr/>
          </p:nvSpPr>
          <p:spPr>
            <a:xfrm>
              <a:off x="9235196" y="4666543"/>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19" name="Oval 118">
              <a:extLst>
                <a:ext uri="{FF2B5EF4-FFF2-40B4-BE49-F238E27FC236}">
                  <a16:creationId xmlns:a16="http://schemas.microsoft.com/office/drawing/2014/main" id="{638FB1EE-A70A-4E4E-B3D0-F3782F769F77}"/>
                </a:ext>
              </a:extLst>
            </p:cNvPr>
            <p:cNvSpPr/>
            <p:nvPr/>
          </p:nvSpPr>
          <p:spPr>
            <a:xfrm>
              <a:off x="9511076" y="4663128"/>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48" name="Oval 147">
              <a:extLst>
                <a:ext uri="{FF2B5EF4-FFF2-40B4-BE49-F238E27FC236}">
                  <a16:creationId xmlns:a16="http://schemas.microsoft.com/office/drawing/2014/main" id="{E00FEDF6-F3F1-4732-B40D-ACCB0486B497}"/>
                </a:ext>
              </a:extLst>
            </p:cNvPr>
            <p:cNvSpPr/>
            <p:nvPr/>
          </p:nvSpPr>
          <p:spPr>
            <a:xfrm>
              <a:off x="9785392" y="4663771"/>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49" name="Oval 148">
              <a:extLst>
                <a:ext uri="{FF2B5EF4-FFF2-40B4-BE49-F238E27FC236}">
                  <a16:creationId xmlns:a16="http://schemas.microsoft.com/office/drawing/2014/main" id="{E00FEDF6-F3F1-4732-B40D-ACCB0486B497}"/>
                </a:ext>
              </a:extLst>
            </p:cNvPr>
            <p:cNvSpPr/>
            <p:nvPr/>
          </p:nvSpPr>
          <p:spPr>
            <a:xfrm>
              <a:off x="10062483" y="4666544"/>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grpSp>
      <p:sp>
        <p:nvSpPr>
          <p:cNvPr id="151" name="5-Point Star 150"/>
          <p:cNvSpPr/>
          <p:nvPr/>
        </p:nvSpPr>
        <p:spPr>
          <a:xfrm>
            <a:off x="8703169" y="6518398"/>
            <a:ext cx="192109" cy="174567"/>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52" name="TextBox 151"/>
          <p:cNvSpPr txBox="1"/>
          <p:nvPr/>
        </p:nvSpPr>
        <p:spPr>
          <a:xfrm>
            <a:off x="8967815" y="6509381"/>
            <a:ext cx="248315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3764"/>
                </a:solidFill>
                <a:effectLst/>
                <a:uLnTx/>
                <a:uFillTx/>
                <a:latin typeface="Calibri" panose="020F0502020204030204"/>
                <a:ea typeface="+mn-ea"/>
                <a:cs typeface="+mn-cs"/>
              </a:rPr>
              <a:t>Common between Material &amp; </a:t>
            </a:r>
            <a:r>
              <a:rPr lang="en-US" sz="900" dirty="0">
                <a:solidFill>
                  <a:srgbClr val="003764"/>
                </a:solidFill>
                <a:latin typeface="Calibri" panose="020F0502020204030204"/>
              </a:rPr>
              <a:t>irritant complaints</a:t>
            </a:r>
            <a:r>
              <a:rPr kumimoji="0" lang="en-US" sz="900" b="0" i="0" u="none" strike="noStrike" kern="1200" cap="none" spc="0" normalizeH="0" baseline="0" noProof="0" dirty="0">
                <a:ln>
                  <a:noFill/>
                </a:ln>
                <a:solidFill>
                  <a:srgbClr val="003764"/>
                </a:solidFill>
                <a:effectLst/>
                <a:uLnTx/>
                <a:uFillTx/>
                <a:latin typeface="Calibri" panose="020F0502020204030204"/>
                <a:ea typeface="+mn-ea"/>
                <a:cs typeface="+mn-cs"/>
              </a:rPr>
              <a:t> pareto</a:t>
            </a:r>
          </a:p>
        </p:txBody>
      </p:sp>
      <p:sp>
        <p:nvSpPr>
          <p:cNvPr id="63" name="TextBox 62"/>
          <p:cNvSpPr txBox="1"/>
          <p:nvPr/>
        </p:nvSpPr>
        <p:spPr>
          <a:xfrm>
            <a:off x="1800111" y="1430413"/>
            <a:ext cx="289874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Material claim type  - Pareto</a:t>
            </a:r>
            <a:endParaRPr kumimoji="0" lang="en-IN" sz="1800" b="1"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64" name="TextBox 63"/>
          <p:cNvSpPr txBox="1"/>
          <p:nvPr/>
        </p:nvSpPr>
        <p:spPr>
          <a:xfrm>
            <a:off x="9734486" y="791100"/>
            <a:ext cx="12933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mn-cs"/>
              </a:rPr>
              <a:t>Data up to Feb’23</a:t>
            </a:r>
            <a:endParaRPr kumimoji="0" lang="en-IN" sz="1200"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134" name="5-Point Star 133"/>
          <p:cNvSpPr/>
          <p:nvPr/>
        </p:nvSpPr>
        <p:spPr>
          <a:xfrm>
            <a:off x="8249939" y="4284654"/>
            <a:ext cx="192109" cy="174567"/>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5" name="TextBox 134"/>
          <p:cNvSpPr txBox="1"/>
          <p:nvPr/>
        </p:nvSpPr>
        <p:spPr>
          <a:xfrm>
            <a:off x="7954720" y="1426639"/>
            <a:ext cx="271010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003764"/>
                </a:solidFill>
                <a:latin typeface="Calibri" panose="020F0502020204030204"/>
              </a:rPr>
              <a:t>Irritant</a:t>
            </a: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 complaints- Pareto</a:t>
            </a:r>
            <a:endParaRPr kumimoji="0" lang="en-IN" sz="1800" b="1"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136" name="Oval 135">
            <a:extLst>
              <a:ext uri="{FF2B5EF4-FFF2-40B4-BE49-F238E27FC236}">
                <a16:creationId xmlns:a16="http://schemas.microsoft.com/office/drawing/2014/main" id="{E00FEDF6-F3F1-4732-B40D-ACCB0486B497}"/>
              </a:ext>
            </a:extLst>
          </p:cNvPr>
          <p:cNvSpPr/>
          <p:nvPr/>
        </p:nvSpPr>
        <p:spPr>
          <a:xfrm>
            <a:off x="8799224" y="2796454"/>
            <a:ext cx="143300" cy="171217"/>
          </a:xfrm>
          <a:prstGeom prst="ellipse">
            <a:avLst/>
          </a:prstGeom>
          <a:solidFill>
            <a:srgbClr val="FFFF00"/>
          </a:solidFill>
          <a:ln w="25400" cap="flat" cmpd="sng" algn="ctr">
            <a:solidFill>
              <a:srgbClr val="FFFF0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37" name="Oval 136">
            <a:extLst>
              <a:ext uri="{FF2B5EF4-FFF2-40B4-BE49-F238E27FC236}">
                <a16:creationId xmlns:a16="http://schemas.microsoft.com/office/drawing/2014/main" id="{E00FEDF6-F3F1-4732-B40D-ACCB0486B497}"/>
              </a:ext>
            </a:extLst>
          </p:cNvPr>
          <p:cNvSpPr/>
          <p:nvPr/>
        </p:nvSpPr>
        <p:spPr>
          <a:xfrm>
            <a:off x="9099724" y="2817960"/>
            <a:ext cx="143300" cy="171217"/>
          </a:xfrm>
          <a:prstGeom prst="ellipse">
            <a:avLst/>
          </a:prstGeom>
          <a:solidFill>
            <a:srgbClr val="FFFF00"/>
          </a:solidFill>
          <a:ln w="25400" cap="flat" cmpd="sng" algn="ctr">
            <a:solidFill>
              <a:srgbClr val="FFFF0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38" name="Oval 137">
            <a:extLst>
              <a:ext uri="{FF2B5EF4-FFF2-40B4-BE49-F238E27FC236}">
                <a16:creationId xmlns:a16="http://schemas.microsoft.com/office/drawing/2014/main" id="{638FB1EE-A70A-4E4E-B3D0-F3782F769F77}"/>
              </a:ext>
            </a:extLst>
          </p:cNvPr>
          <p:cNvSpPr/>
          <p:nvPr/>
        </p:nvSpPr>
        <p:spPr>
          <a:xfrm>
            <a:off x="10450299" y="2874664"/>
            <a:ext cx="137435" cy="167815"/>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3" name="Rectangle 2"/>
          <p:cNvSpPr/>
          <p:nvPr/>
        </p:nvSpPr>
        <p:spPr>
          <a:xfrm>
            <a:off x="109484" y="6375514"/>
            <a:ext cx="10271685" cy="340734"/>
          </a:xfrm>
          <a:prstGeom prst="rect">
            <a:avLst/>
          </a:prstGeom>
        </p:spPr>
        <p:txBody>
          <a:bodyPr wrap="square">
            <a:spAutoFit/>
          </a:bodyPr>
          <a:lstStyle/>
          <a:p>
            <a:pPr lvl="0">
              <a:lnSpc>
                <a:spcPct val="150000"/>
              </a:lnSpc>
              <a:defRPr/>
            </a:pPr>
            <a:r>
              <a:rPr lang="en-US" sz="1200" dirty="0">
                <a:solidFill>
                  <a:srgbClr val="003764"/>
                </a:solidFill>
              </a:rPr>
              <a:t>Note: 13 Unscheduled visit projects initiated during FY23, actions implemented/ under implementation for 85% of projects</a:t>
            </a:r>
          </a:p>
        </p:txBody>
      </p:sp>
      <p:sp>
        <p:nvSpPr>
          <p:cNvPr id="49"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a:defRPr/>
            </a:pPr>
            <a:r>
              <a:rPr lang="en-US" dirty="0"/>
              <a:t>Unscheduled visits Pareto</a:t>
            </a:r>
          </a:p>
        </p:txBody>
      </p:sp>
      <p:grpSp>
        <p:nvGrpSpPr>
          <p:cNvPr id="4" name="Group 3"/>
          <p:cNvGrpSpPr/>
          <p:nvPr/>
        </p:nvGrpSpPr>
        <p:grpSpPr>
          <a:xfrm>
            <a:off x="6282753" y="1838245"/>
            <a:ext cx="5700063" cy="3130798"/>
            <a:chOff x="6282753" y="1838245"/>
            <a:chExt cx="5700063" cy="3130798"/>
          </a:xfrm>
        </p:grpSpPr>
        <p:grpSp>
          <p:nvGrpSpPr>
            <p:cNvPr id="65" name="Group 64"/>
            <p:cNvGrpSpPr/>
            <p:nvPr/>
          </p:nvGrpSpPr>
          <p:grpSpPr>
            <a:xfrm>
              <a:off x="6282753" y="1838245"/>
              <a:ext cx="5700063" cy="3130798"/>
              <a:chOff x="5696793" y="977819"/>
              <a:chExt cx="5547841" cy="2597137"/>
            </a:xfrm>
          </p:grpSpPr>
          <p:grpSp>
            <p:nvGrpSpPr>
              <p:cNvPr id="66" name="Group 65"/>
              <p:cNvGrpSpPr/>
              <p:nvPr/>
            </p:nvGrpSpPr>
            <p:grpSpPr>
              <a:xfrm>
                <a:off x="5696793" y="977819"/>
                <a:ext cx="5547841" cy="2597137"/>
                <a:chOff x="5696793" y="977819"/>
                <a:chExt cx="5547841" cy="2597137"/>
              </a:xfrm>
            </p:grpSpPr>
            <p:pic>
              <p:nvPicPr>
                <p:cNvPr id="69" name="Picture 68"/>
                <p:cNvPicPr>
                  <a:picLocks noChangeAspect="1"/>
                </p:cNvPicPr>
                <p:nvPr/>
              </p:nvPicPr>
              <p:blipFill>
                <a:blip r:embed="rId3"/>
                <a:stretch>
                  <a:fillRect/>
                </a:stretch>
              </p:blipFill>
              <p:spPr>
                <a:xfrm>
                  <a:off x="5696793" y="1008318"/>
                  <a:ext cx="5547841" cy="2566638"/>
                </a:xfrm>
                <a:prstGeom prst="rect">
                  <a:avLst/>
                </a:prstGeom>
              </p:spPr>
            </p:pic>
            <p:sp>
              <p:nvSpPr>
                <p:cNvPr id="70" name="Oval 69">
                  <a:extLst>
                    <a:ext uri="{FF2B5EF4-FFF2-40B4-BE49-F238E27FC236}">
                      <a16:creationId xmlns:a16="http://schemas.microsoft.com/office/drawing/2014/main" id="{638FB1EE-A70A-4E4E-B3D0-F3782F769F77}"/>
                    </a:ext>
                  </a:extLst>
                </p:cNvPr>
                <p:cNvSpPr/>
                <p:nvPr/>
              </p:nvSpPr>
              <p:spPr>
                <a:xfrm>
                  <a:off x="6557288" y="977819"/>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71" name="Oval 70">
                  <a:extLst>
                    <a:ext uri="{FF2B5EF4-FFF2-40B4-BE49-F238E27FC236}">
                      <a16:creationId xmlns:a16="http://schemas.microsoft.com/office/drawing/2014/main" id="{638FB1EE-A70A-4E4E-B3D0-F3782F769F77}"/>
                    </a:ext>
                  </a:extLst>
                </p:cNvPr>
                <p:cNvSpPr/>
                <p:nvPr/>
              </p:nvSpPr>
              <p:spPr>
                <a:xfrm>
                  <a:off x="6817752" y="1088657"/>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72" name="Oval 71">
                  <a:extLst>
                    <a:ext uri="{FF2B5EF4-FFF2-40B4-BE49-F238E27FC236}">
                      <a16:creationId xmlns:a16="http://schemas.microsoft.com/office/drawing/2014/main" id="{638FB1EE-A70A-4E4E-B3D0-F3782F769F77}"/>
                    </a:ext>
                  </a:extLst>
                </p:cNvPr>
                <p:cNvSpPr/>
                <p:nvPr/>
              </p:nvSpPr>
              <p:spPr>
                <a:xfrm>
                  <a:off x="7086529" y="1665006"/>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73" name="Oval 72">
                  <a:extLst>
                    <a:ext uri="{FF2B5EF4-FFF2-40B4-BE49-F238E27FC236}">
                      <a16:creationId xmlns:a16="http://schemas.microsoft.com/office/drawing/2014/main" id="{638FB1EE-A70A-4E4E-B3D0-F3782F769F77}"/>
                    </a:ext>
                  </a:extLst>
                </p:cNvPr>
                <p:cNvSpPr/>
                <p:nvPr/>
              </p:nvSpPr>
              <p:spPr>
                <a:xfrm>
                  <a:off x="7355307" y="1709343"/>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74" name="Oval 73">
                  <a:extLst>
                    <a:ext uri="{FF2B5EF4-FFF2-40B4-BE49-F238E27FC236}">
                      <a16:creationId xmlns:a16="http://schemas.microsoft.com/office/drawing/2014/main" id="{E00FEDF6-F3F1-4732-B40D-ACCB0486B497}"/>
                    </a:ext>
                  </a:extLst>
                </p:cNvPr>
                <p:cNvSpPr/>
                <p:nvPr/>
              </p:nvSpPr>
              <p:spPr>
                <a:xfrm>
                  <a:off x="7611445" y="1737686"/>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75" name="Oval 74">
                  <a:extLst>
                    <a:ext uri="{FF2B5EF4-FFF2-40B4-BE49-F238E27FC236}">
                      <a16:creationId xmlns:a16="http://schemas.microsoft.com/office/drawing/2014/main" id="{E00FEDF6-F3F1-4732-B40D-ACCB0486B497}"/>
                    </a:ext>
                  </a:extLst>
                </p:cNvPr>
                <p:cNvSpPr/>
                <p:nvPr/>
              </p:nvSpPr>
              <p:spPr>
                <a:xfrm>
                  <a:off x="9218570" y="1815273"/>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77" name="Oval 76">
                  <a:extLst>
                    <a:ext uri="{FF2B5EF4-FFF2-40B4-BE49-F238E27FC236}">
                      <a16:creationId xmlns:a16="http://schemas.microsoft.com/office/drawing/2014/main" id="{638FB1EE-A70A-4E4E-B3D0-F3782F769F77}"/>
                    </a:ext>
                  </a:extLst>
                </p:cNvPr>
                <p:cNvSpPr/>
                <p:nvPr/>
              </p:nvSpPr>
              <p:spPr>
                <a:xfrm>
                  <a:off x="7890093" y="1753678"/>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06" name="Oval 105">
                  <a:extLst>
                    <a:ext uri="{FF2B5EF4-FFF2-40B4-BE49-F238E27FC236}">
                      <a16:creationId xmlns:a16="http://schemas.microsoft.com/office/drawing/2014/main" id="{638FB1EE-A70A-4E4E-B3D0-F3782F769F77}"/>
                    </a:ext>
                  </a:extLst>
                </p:cNvPr>
                <p:cNvSpPr/>
                <p:nvPr/>
              </p:nvSpPr>
              <p:spPr>
                <a:xfrm>
                  <a:off x="8679801" y="1803558"/>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20" name="Oval 119">
                  <a:extLst>
                    <a:ext uri="{FF2B5EF4-FFF2-40B4-BE49-F238E27FC236}">
                      <a16:creationId xmlns:a16="http://schemas.microsoft.com/office/drawing/2014/main" id="{638FB1EE-A70A-4E4E-B3D0-F3782F769F77}"/>
                    </a:ext>
                  </a:extLst>
                </p:cNvPr>
                <p:cNvSpPr/>
                <p:nvPr/>
              </p:nvSpPr>
              <p:spPr>
                <a:xfrm>
                  <a:off x="8948578" y="1822954"/>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21" name="Oval 120">
                  <a:extLst>
                    <a:ext uri="{FF2B5EF4-FFF2-40B4-BE49-F238E27FC236}">
                      <a16:creationId xmlns:a16="http://schemas.microsoft.com/office/drawing/2014/main" id="{638FB1EE-A70A-4E4E-B3D0-F3782F769F77}"/>
                    </a:ext>
                  </a:extLst>
                </p:cNvPr>
                <p:cNvSpPr/>
                <p:nvPr/>
              </p:nvSpPr>
              <p:spPr>
                <a:xfrm>
                  <a:off x="10009835" y="1845124"/>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22" name="Oval 121">
                  <a:extLst>
                    <a:ext uri="{FF2B5EF4-FFF2-40B4-BE49-F238E27FC236}">
                      <a16:creationId xmlns:a16="http://schemas.microsoft.com/office/drawing/2014/main" id="{638FB1EE-A70A-4E4E-B3D0-F3782F769F77}"/>
                    </a:ext>
                  </a:extLst>
                </p:cNvPr>
                <p:cNvSpPr/>
                <p:nvPr/>
              </p:nvSpPr>
              <p:spPr>
                <a:xfrm>
                  <a:off x="10270300" y="1839583"/>
                  <a:ext cx="133765" cy="139210"/>
                </a:xfrm>
                <a:prstGeom prst="ellipse">
                  <a:avLst/>
                </a:prstGeom>
                <a:gradFill>
                  <a:gsLst>
                    <a:gs pos="0">
                      <a:srgbClr val="00B050"/>
                    </a:gs>
                    <a:gs pos="56000">
                      <a:srgbClr val="FFFF00"/>
                    </a:gs>
                    <a:gs pos="53000">
                      <a:srgbClr val="00B050"/>
                    </a:gs>
                    <a:gs pos="100000">
                      <a:srgbClr val="FFFF00"/>
                    </a:gs>
                  </a:gsLst>
                  <a:lin ang="54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sp>
              <p:nvSpPr>
                <p:cNvPr id="123" name="5-Point Star 122"/>
                <p:cNvSpPr/>
                <p:nvPr/>
              </p:nvSpPr>
              <p:spPr>
                <a:xfrm>
                  <a:off x="8217250" y="3357081"/>
                  <a:ext cx="192109" cy="174567"/>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68" name="Oval 67">
                <a:extLst>
                  <a:ext uri="{FF2B5EF4-FFF2-40B4-BE49-F238E27FC236}">
                    <a16:creationId xmlns:a16="http://schemas.microsoft.com/office/drawing/2014/main" id="{E00FEDF6-F3F1-4732-B40D-ACCB0486B497}"/>
                  </a:ext>
                </a:extLst>
              </p:cNvPr>
              <p:cNvSpPr/>
              <p:nvPr/>
            </p:nvSpPr>
            <p:spPr>
              <a:xfrm>
                <a:off x="9483366" y="1821872"/>
                <a:ext cx="139473" cy="142032"/>
              </a:xfrm>
              <a:prstGeom prst="ellipse">
                <a:avLst/>
              </a:prstGeom>
              <a:solidFill>
                <a:srgbClr val="00B05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3764"/>
                  </a:solidFill>
                  <a:effectLst/>
                  <a:uLnTx/>
                  <a:uFillTx/>
                  <a:latin typeface="Calibri"/>
                  <a:ea typeface="+mn-ea"/>
                  <a:cs typeface="+mn-cs"/>
                </a:endParaRPr>
              </a:p>
            </p:txBody>
          </p:sp>
        </p:grpSp>
        <p:sp>
          <p:nvSpPr>
            <p:cNvPr id="2" name="TextBox 1"/>
            <p:cNvSpPr txBox="1"/>
            <p:nvPr/>
          </p:nvSpPr>
          <p:spPr>
            <a:xfrm>
              <a:off x="7751233" y="1946651"/>
              <a:ext cx="3517032" cy="307777"/>
            </a:xfrm>
            <a:prstGeom prst="rect">
              <a:avLst/>
            </a:prstGeom>
            <a:solidFill>
              <a:schemeClr val="bg1"/>
            </a:solidFill>
          </p:spPr>
          <p:txBody>
            <a:bodyPr wrap="square" rtlCol="0">
              <a:spAutoFit/>
            </a:bodyPr>
            <a:lstStyle/>
            <a:p>
              <a:r>
                <a:rPr lang="en-US" sz="1400" dirty="0"/>
                <a:t>12 MIS USV – Irritant complaints– Feb’23</a:t>
              </a:r>
            </a:p>
          </p:txBody>
        </p:sp>
      </p:grpSp>
    </p:spTree>
    <p:extLst>
      <p:ext uri="{BB962C8B-B14F-4D97-AF65-F5344CB8AC3E}">
        <p14:creationId xmlns:p14="http://schemas.microsoft.com/office/powerpoint/2010/main" val="21819418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99152" y="1100089"/>
            <a:ext cx="3181708" cy="461665"/>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3764"/>
                </a:solidFill>
                <a:effectLst/>
                <a:uLnTx/>
                <a:uFillTx/>
                <a:latin typeface="Calibri" panose="020F0502020204030204"/>
                <a:ea typeface="+mn-ea"/>
                <a:cs typeface="+mn-cs"/>
              </a:rPr>
              <a:t>Total number of projects: </a:t>
            </a: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mn-cs"/>
              </a:rPr>
              <a:t>13 (Resolution through APS/BPS methodology)</a:t>
            </a:r>
          </a:p>
        </p:txBody>
      </p:sp>
      <p:sp>
        <p:nvSpPr>
          <p:cNvPr id="6" name="TextBox 5"/>
          <p:cNvSpPr txBox="1"/>
          <p:nvPr/>
        </p:nvSpPr>
        <p:spPr>
          <a:xfrm>
            <a:off x="513281" y="1552403"/>
            <a:ext cx="288662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sng" strike="noStrike" kern="1200" cap="none" spc="0" normalizeH="0" baseline="0" noProof="0" dirty="0">
                <a:ln>
                  <a:noFill/>
                </a:ln>
                <a:solidFill>
                  <a:srgbClr val="003764"/>
                </a:solidFill>
                <a:effectLst/>
                <a:uLnTx/>
                <a:uFillTx/>
                <a:latin typeface="Calibri" panose="020F0502020204030204"/>
                <a:ea typeface="+mn-ea"/>
                <a:cs typeface="+mn-cs"/>
              </a:rPr>
              <a:t>Project status as on </a:t>
            </a:r>
            <a:r>
              <a:rPr lang="en-US" sz="1600" b="1" u="sng" dirty="0">
                <a:solidFill>
                  <a:srgbClr val="003764"/>
                </a:solidFill>
                <a:latin typeface="Calibri" panose="020F0502020204030204"/>
              </a:rPr>
              <a:t>20</a:t>
            </a:r>
            <a:r>
              <a:rPr kumimoji="0" lang="en-US" sz="1600" b="1" i="0" u="sng" strike="noStrike" kern="1200" cap="none" spc="0" normalizeH="0" baseline="0" noProof="0" dirty="0">
                <a:ln>
                  <a:noFill/>
                </a:ln>
                <a:solidFill>
                  <a:srgbClr val="003764"/>
                </a:solidFill>
                <a:effectLst/>
                <a:uLnTx/>
                <a:uFillTx/>
                <a:latin typeface="Calibri" panose="020F0502020204030204"/>
                <a:ea typeface="+mn-ea"/>
                <a:cs typeface="+mn-cs"/>
              </a:rPr>
              <a:t>.04.2023:</a:t>
            </a:r>
          </a:p>
        </p:txBody>
      </p:sp>
      <p:graphicFrame>
        <p:nvGraphicFramePr>
          <p:cNvPr id="7" name="Table 6"/>
          <p:cNvGraphicFramePr>
            <a:graphicFrameLocks noGrp="1"/>
          </p:cNvGraphicFramePr>
          <p:nvPr/>
        </p:nvGraphicFramePr>
        <p:xfrm>
          <a:off x="3422173" y="1121740"/>
          <a:ext cx="5292464" cy="4320540"/>
        </p:xfrm>
        <a:graphic>
          <a:graphicData uri="http://schemas.openxmlformats.org/drawingml/2006/table">
            <a:tbl>
              <a:tblPr firstRow="1" bandRow="1"/>
              <a:tblGrid>
                <a:gridCol w="3030841">
                  <a:extLst>
                    <a:ext uri="{9D8B030D-6E8A-4147-A177-3AD203B41FA5}">
                      <a16:colId xmlns:a16="http://schemas.microsoft.com/office/drawing/2014/main" val="3069909682"/>
                    </a:ext>
                  </a:extLst>
                </a:gridCol>
                <a:gridCol w="1063515">
                  <a:extLst>
                    <a:ext uri="{9D8B030D-6E8A-4147-A177-3AD203B41FA5}">
                      <a16:colId xmlns:a16="http://schemas.microsoft.com/office/drawing/2014/main" val="794638916"/>
                    </a:ext>
                  </a:extLst>
                </a:gridCol>
                <a:gridCol w="635731">
                  <a:extLst>
                    <a:ext uri="{9D8B030D-6E8A-4147-A177-3AD203B41FA5}">
                      <a16:colId xmlns:a16="http://schemas.microsoft.com/office/drawing/2014/main" val="3602832801"/>
                    </a:ext>
                  </a:extLst>
                </a:gridCol>
                <a:gridCol w="562377">
                  <a:extLst>
                    <a:ext uri="{9D8B030D-6E8A-4147-A177-3AD203B41FA5}">
                      <a16:colId xmlns:a16="http://schemas.microsoft.com/office/drawing/2014/main" val="4066422222"/>
                    </a:ext>
                  </a:extLst>
                </a:gridCol>
              </a:tblGrid>
              <a:tr h="244045">
                <a:tc>
                  <a:txBody>
                    <a:bodyPr/>
                    <a:lstStyle>
                      <a:lvl1pPr marL="0" algn="l" defTabSz="914377" rtl="0" eaLnBrk="1" latinLnBrk="0" hangingPunct="1">
                        <a:defRPr sz="1800" kern="1200">
                          <a:solidFill>
                            <a:schemeClr val="tx1"/>
                          </a:solidFill>
                          <a:latin typeface="Verdana"/>
                        </a:defRPr>
                      </a:lvl1pPr>
                      <a:lvl2pPr marL="457189" algn="l" defTabSz="914377" rtl="0" eaLnBrk="1" latinLnBrk="0" hangingPunct="1">
                        <a:defRPr sz="1800" kern="1200">
                          <a:solidFill>
                            <a:schemeClr val="tx1"/>
                          </a:solidFill>
                          <a:latin typeface="Verdana"/>
                        </a:defRPr>
                      </a:lvl2pPr>
                      <a:lvl3pPr marL="914377" algn="l" defTabSz="914377" rtl="0" eaLnBrk="1" latinLnBrk="0" hangingPunct="1">
                        <a:defRPr sz="1800" kern="1200">
                          <a:solidFill>
                            <a:schemeClr val="tx1"/>
                          </a:solidFill>
                          <a:latin typeface="Verdana"/>
                        </a:defRPr>
                      </a:lvl3pPr>
                      <a:lvl4pPr marL="1371566" algn="l" defTabSz="914377" rtl="0" eaLnBrk="1" latinLnBrk="0" hangingPunct="1">
                        <a:defRPr sz="1800" kern="1200">
                          <a:solidFill>
                            <a:schemeClr val="tx1"/>
                          </a:solidFill>
                          <a:latin typeface="Verdana"/>
                        </a:defRPr>
                      </a:lvl4pPr>
                      <a:lvl5pPr marL="1828754" algn="l" defTabSz="914377" rtl="0" eaLnBrk="1" latinLnBrk="0" hangingPunct="1">
                        <a:defRPr sz="1800" kern="1200">
                          <a:solidFill>
                            <a:schemeClr val="tx1"/>
                          </a:solidFill>
                          <a:latin typeface="Verdana"/>
                        </a:defRPr>
                      </a:lvl5pPr>
                      <a:lvl6pPr marL="2285943" algn="l" defTabSz="914377" rtl="0" eaLnBrk="1" latinLnBrk="0" hangingPunct="1">
                        <a:defRPr sz="1800" kern="1200">
                          <a:solidFill>
                            <a:schemeClr val="tx1"/>
                          </a:solidFill>
                          <a:latin typeface="Verdana"/>
                        </a:defRPr>
                      </a:lvl6pPr>
                      <a:lvl7pPr marL="2743131" algn="l" defTabSz="914377" rtl="0" eaLnBrk="1" latinLnBrk="0" hangingPunct="1">
                        <a:defRPr sz="1800" kern="1200">
                          <a:solidFill>
                            <a:schemeClr val="tx1"/>
                          </a:solidFill>
                          <a:latin typeface="Verdana"/>
                        </a:defRPr>
                      </a:lvl7pPr>
                      <a:lvl8pPr marL="3200320" algn="l" defTabSz="914377" rtl="0" eaLnBrk="1" latinLnBrk="0" hangingPunct="1">
                        <a:defRPr sz="1800" kern="1200">
                          <a:solidFill>
                            <a:schemeClr val="tx1"/>
                          </a:solidFill>
                          <a:latin typeface="Verdana"/>
                        </a:defRPr>
                      </a:lvl8pPr>
                      <a:lvl9pPr marL="3657509" algn="l" defTabSz="914377" rtl="0" eaLnBrk="1" latinLnBrk="0" hangingPunct="1">
                        <a:defRPr sz="1800" kern="1200">
                          <a:solidFill>
                            <a:schemeClr val="tx1"/>
                          </a:solidFill>
                          <a:latin typeface="Verdana"/>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50" b="1" dirty="0">
                          <a:latin typeface="+mn-lt"/>
                        </a:rPr>
                        <a:t>Project</a:t>
                      </a:r>
                    </a:p>
                  </a:txBody>
                  <a:tcPr anchor="ctr">
                    <a:lnL w="12700" cmpd="sng">
                      <a:solidFill>
                        <a:srgbClr val="000000"/>
                      </a:solidFill>
                    </a:lnL>
                    <a:lnR w="12700" cmpd="sng">
                      <a:solidFill>
                        <a:srgbClr val="000000"/>
                      </a:solidFill>
                    </a:lnR>
                    <a:lnT w="12700" cmpd="sng">
                      <a:solidFill>
                        <a:srgbClr val="000000"/>
                      </a:solid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FFF">
                        <a:lumMod val="85000"/>
                      </a:srgbClr>
                    </a:solidFill>
                  </a:tcPr>
                </a:tc>
                <a:tc>
                  <a:txBody>
                    <a:bodyPr/>
                    <a:lstStyle/>
                    <a:p>
                      <a:pPr algn="ctr"/>
                      <a:r>
                        <a:rPr lang="en-US" sz="1050" b="1" dirty="0">
                          <a:latin typeface="+mn-lt"/>
                        </a:rPr>
                        <a:t>Project leader</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mpd="sng">
                      <a:solidFill>
                        <a:srgbClr val="000000"/>
                      </a:solid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FFF">
                        <a:lumMod val="85000"/>
                      </a:srgbClr>
                    </a:solidFill>
                  </a:tcPr>
                </a:tc>
                <a:tc>
                  <a:txBody>
                    <a:bodyPr/>
                    <a:lstStyle/>
                    <a:p>
                      <a:pPr algn="ctr"/>
                      <a:r>
                        <a:rPr lang="en-US" sz="1050" b="1" dirty="0">
                          <a:latin typeface="+mn-lt"/>
                        </a:rPr>
                        <a:t>T</a:t>
                      </a:r>
                      <a:r>
                        <a:rPr lang="en-US" sz="1050" b="1" baseline="0" dirty="0">
                          <a:latin typeface="+mn-lt"/>
                        </a:rPr>
                        <a:t> / C</a:t>
                      </a:r>
                      <a:endParaRPr lang="en-US" sz="1050" b="1" dirty="0">
                        <a:latin typeface="+mn-lt"/>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mpd="sng">
                      <a:solidFill>
                        <a:srgbClr val="000000"/>
                      </a:solid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algn="ctr"/>
                      <a:r>
                        <a:rPr lang="en-US" sz="1050" b="1" dirty="0">
                          <a:latin typeface="+mn-lt"/>
                        </a:rPr>
                        <a:t>Status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mpd="sng">
                      <a:solidFill>
                        <a:srgbClr val="000000"/>
                      </a:solid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9D9D9"/>
                    </a:solidFill>
                  </a:tcPr>
                </a:tc>
                <a:extLst>
                  <a:ext uri="{0D108BD9-81ED-4DB2-BD59-A6C34878D82A}">
                    <a16:rowId xmlns:a16="http://schemas.microsoft.com/office/drawing/2014/main" val="2033475340"/>
                  </a:ext>
                </a:extLst>
              </a:tr>
              <a:tr h="399346">
                <a:tc>
                  <a:txBody>
                    <a:bodyPr/>
                    <a:lstStyle/>
                    <a:p>
                      <a:r>
                        <a:rPr lang="en-US" sz="1050" dirty="0">
                          <a:latin typeface="+mn-lt"/>
                        </a:rPr>
                        <a:t>EDC / ACU – Error code related issues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Sudhakar P</a:t>
                      </a:r>
                    </a:p>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Sivanantham P</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Jun’23</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RL4</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92D050"/>
                    </a:solidFill>
                  </a:tcPr>
                </a:tc>
                <a:extLst>
                  <a:ext uri="{0D108BD9-81ED-4DB2-BD59-A6C34878D82A}">
                    <a16:rowId xmlns:a16="http://schemas.microsoft.com/office/drawing/2014/main" val="4127344806"/>
                  </a:ext>
                </a:extLst>
              </a:tr>
              <a:tr h="244045">
                <a:tc>
                  <a:txBody>
                    <a:bodyPr/>
                    <a:lstStyle/>
                    <a:p>
                      <a:r>
                        <a:rPr lang="en-US" sz="1050" dirty="0">
                          <a:latin typeface="+mn-lt"/>
                        </a:rPr>
                        <a:t>Reduce unsch. visits due to vehicle speed sensor </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Guhan P T</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Jan’23</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RL5</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304622582"/>
                  </a:ext>
                </a:extLst>
              </a:tr>
              <a:tr h="244045">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50" dirty="0">
                          <a:latin typeface="+mn-lt"/>
                        </a:rPr>
                        <a:t>Reduce unsch. visits due to NOx sensors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ysClr val="windowText" lastClr="000000"/>
                          </a:solidFill>
                          <a:effectLst/>
                          <a:uLnTx/>
                          <a:uFillTx/>
                          <a:latin typeface="+mn-lt"/>
                          <a:ea typeface="+mn-ea"/>
                          <a:cs typeface="+mn-cs"/>
                        </a:rPr>
                        <a:t>Sivanantham P</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ysClr val="windowText" lastClr="000000"/>
                          </a:solidFill>
                          <a:effectLst/>
                          <a:uLnTx/>
                          <a:uFillTx/>
                          <a:latin typeface="+mn-lt"/>
                          <a:ea typeface="+mn-ea"/>
                          <a:cs typeface="+mn-cs"/>
                        </a:rPr>
                        <a:t>Aug’22</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ysClr val="windowText" lastClr="000000"/>
                          </a:solidFill>
                          <a:effectLst/>
                          <a:uLnTx/>
                          <a:uFillTx/>
                          <a:latin typeface="+mn-lt"/>
                          <a:ea typeface="+mn-ea"/>
                          <a:cs typeface="+mn-cs"/>
                        </a:rPr>
                        <a:t>RL5</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455641559"/>
                  </a:ext>
                </a:extLst>
              </a:tr>
              <a:tr h="244045">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50" dirty="0">
                          <a:latin typeface="+mn-lt"/>
                        </a:rPr>
                        <a:t>Reduce unsch. visits due to UDS pump</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ysClr val="windowText" lastClr="000000"/>
                          </a:solidFill>
                          <a:effectLst/>
                          <a:uLnTx/>
                          <a:uFillTx/>
                          <a:latin typeface="+mn-lt"/>
                          <a:ea typeface="+mn-ea"/>
                          <a:cs typeface="+mn-cs"/>
                        </a:rPr>
                        <a:t>Sivanantham P</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ysClr val="windowText" lastClr="000000"/>
                          </a:solidFill>
                          <a:effectLst/>
                          <a:uLnTx/>
                          <a:uFillTx/>
                          <a:latin typeface="+mn-lt"/>
                          <a:ea typeface="+mn-ea"/>
                          <a:cs typeface="+mn-cs"/>
                        </a:rPr>
                        <a:t>Aug’22</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ysClr val="windowText" lastClr="000000"/>
                          </a:solidFill>
                          <a:effectLst/>
                          <a:uLnTx/>
                          <a:uFillTx/>
                          <a:latin typeface="+mn-lt"/>
                          <a:ea typeface="+mn-ea"/>
                          <a:cs typeface="+mn-cs"/>
                        </a:rPr>
                        <a:t>RL5</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437197020"/>
                  </a:ext>
                </a:extLst>
              </a:tr>
              <a:tr h="244045">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50" dirty="0">
                          <a:latin typeface="+mn-lt"/>
                        </a:rPr>
                        <a:t>Reduce unsch. visits due to HC injector</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ysClr val="windowText" lastClr="000000"/>
                          </a:solidFill>
                          <a:effectLst/>
                          <a:uLnTx/>
                          <a:uFillTx/>
                          <a:latin typeface="+mn-lt"/>
                          <a:ea typeface="+mn-ea"/>
                          <a:cs typeface="+mn-cs"/>
                        </a:rPr>
                        <a:t>Sivanantham P</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ysClr val="windowText" lastClr="000000"/>
                          </a:solidFill>
                          <a:effectLst/>
                          <a:uLnTx/>
                          <a:uFillTx/>
                          <a:latin typeface="+mn-lt"/>
                          <a:ea typeface="+mn-ea"/>
                          <a:cs typeface="+mn-cs"/>
                        </a:rPr>
                        <a:t>Aug’22</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ysClr val="windowText" lastClr="000000"/>
                          </a:solidFill>
                          <a:effectLst/>
                          <a:uLnTx/>
                          <a:uFillTx/>
                          <a:latin typeface="+mn-lt"/>
                          <a:ea typeface="+mn-ea"/>
                          <a:cs typeface="+mn-cs"/>
                        </a:rPr>
                        <a:t>RL5</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2848995533"/>
                  </a:ext>
                </a:extLst>
              </a:tr>
              <a:tr h="399346">
                <a:tc>
                  <a:txBody>
                    <a:bodyPr/>
                    <a:lstStyle/>
                    <a:p>
                      <a:r>
                        <a:rPr lang="en-US" sz="1050" dirty="0">
                          <a:latin typeface="+mn-lt"/>
                        </a:rPr>
                        <a:t>Reduce unsch. visits due to Pneumatic connectors &amp; systems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Jeyaprakash</a:t>
                      </a:r>
                      <a:r>
                        <a:rPr lang="en-US" sz="1050" b="0" baseline="0" dirty="0">
                          <a:solidFill>
                            <a:sysClr val="windowText" lastClr="000000"/>
                          </a:solidFill>
                          <a:latin typeface="+mn-lt"/>
                        </a:rPr>
                        <a:t> B</a:t>
                      </a:r>
                      <a:endParaRPr lang="en-US" sz="1050" b="0" dirty="0">
                        <a:solidFill>
                          <a:sysClr val="windowText" lastClr="000000"/>
                        </a:solidFill>
                        <a:latin typeface="+mn-lt"/>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chemeClr val="tx1">
                              <a:lumMod val="95000"/>
                              <a:lumOff val="5000"/>
                            </a:schemeClr>
                          </a:solidFill>
                          <a:latin typeface="+mn-lt"/>
                        </a:rPr>
                        <a:t>Jun’22</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RL5</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3199193898"/>
                  </a:ext>
                </a:extLst>
              </a:tr>
              <a:tr h="399346">
                <a:tc>
                  <a:txBody>
                    <a:bodyPr/>
                    <a:lstStyle/>
                    <a:p>
                      <a:r>
                        <a:rPr lang="en-US" sz="1050" dirty="0">
                          <a:latin typeface="+mn-lt"/>
                        </a:rPr>
                        <a:t>Reduce unsch. visits due to Power steering hose/reservoirs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Jeyaprakash B</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Apr’22</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RL5</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4218691218"/>
                  </a:ext>
                </a:extLst>
              </a:tr>
              <a:tr h="399346">
                <a:tc>
                  <a:txBody>
                    <a:bodyPr/>
                    <a:lstStyle/>
                    <a:p>
                      <a:r>
                        <a:rPr lang="en-US" sz="1050" dirty="0">
                          <a:latin typeface="+mn-lt"/>
                        </a:rPr>
                        <a:t>Reduce unsch. visits due to Found. brakes (Liner, drum, ASA, Cam)</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Jeyaprakash B</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Jun’23</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RL3</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82125278"/>
                  </a:ext>
                </a:extLst>
              </a:tr>
              <a:tr h="244045">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50" dirty="0">
                          <a:latin typeface="+mn-lt"/>
                        </a:rPr>
                        <a:t>Reduce unsch. visits due to steering pump</a:t>
                      </a:r>
                    </a:p>
                  </a:txBody>
                  <a:tcPr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Jeyaprakash B</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Nov’22</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RL5</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133363516"/>
                  </a:ext>
                </a:extLst>
              </a:tr>
              <a:tr h="244045">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50" dirty="0">
                          <a:latin typeface="+mn-lt"/>
                        </a:rPr>
                        <a:t>Reduce unsch. visits due to Gearbox CSO</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Rajesh Kumar</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Jul’23</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RL3</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1303742747"/>
                  </a:ext>
                </a:extLst>
              </a:tr>
              <a:tr h="399346">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50" dirty="0">
                          <a:latin typeface="+mn-lt"/>
                        </a:rPr>
                        <a:t>Reduce unsch. visits due to Front hub/ rear hub/ kingpin/ dist. piece</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Raghuraj </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Apr’23</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RL4</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92D050"/>
                    </a:solidFill>
                  </a:tcPr>
                </a:tc>
                <a:extLst>
                  <a:ext uri="{0D108BD9-81ED-4DB2-BD59-A6C34878D82A}">
                    <a16:rowId xmlns:a16="http://schemas.microsoft.com/office/drawing/2014/main" val="3301239982"/>
                  </a:ext>
                </a:extLst>
              </a:tr>
              <a:tr h="244045">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50" dirty="0">
                          <a:latin typeface="+mn-lt"/>
                        </a:rPr>
                        <a:t>Reduce unsch. visits due to Lift axle</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Akshay</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Dec’22</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RL5</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3792500139"/>
                  </a:ext>
                </a:extLst>
              </a:tr>
              <a:tr h="244045">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50" dirty="0">
                          <a:latin typeface="+mn-lt"/>
                        </a:rPr>
                        <a:t>Reduce unsch. visits due to Fuel/leak off pipes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Raja</a:t>
                      </a:r>
                      <a:r>
                        <a:rPr lang="en-US" sz="1050" b="0" baseline="0" dirty="0">
                          <a:solidFill>
                            <a:sysClr val="windowText" lastClr="000000"/>
                          </a:solidFill>
                          <a:latin typeface="+mn-lt"/>
                        </a:rPr>
                        <a:t> G</a:t>
                      </a:r>
                      <a:endParaRPr lang="en-US" sz="1050" b="0" dirty="0">
                        <a:solidFill>
                          <a:sysClr val="windowText" lastClr="000000"/>
                        </a:solidFill>
                        <a:latin typeface="+mn-lt"/>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strike="noStrike" dirty="0">
                          <a:solidFill>
                            <a:sysClr val="windowText" lastClr="000000"/>
                          </a:solidFill>
                          <a:latin typeface="+mn-lt"/>
                        </a:rPr>
                        <a:t>Jun’23</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050" b="0" dirty="0">
                          <a:solidFill>
                            <a:sysClr val="windowText" lastClr="000000"/>
                          </a:solidFill>
                          <a:latin typeface="+mn-lt"/>
                        </a:rPr>
                        <a:t>RL4</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92D050"/>
                    </a:solidFill>
                  </a:tcPr>
                </a:tc>
                <a:extLst>
                  <a:ext uri="{0D108BD9-81ED-4DB2-BD59-A6C34878D82A}">
                    <a16:rowId xmlns:a16="http://schemas.microsoft.com/office/drawing/2014/main" val="4067948521"/>
                  </a:ext>
                </a:extLst>
              </a:tr>
            </a:tbl>
          </a:graphicData>
        </a:graphic>
      </p:graphicFrame>
      <p:sp>
        <p:nvSpPr>
          <p:cNvPr id="2" name="TextBox 1"/>
          <p:cNvSpPr txBox="1"/>
          <p:nvPr/>
        </p:nvSpPr>
        <p:spPr>
          <a:xfrm>
            <a:off x="451610" y="4823797"/>
            <a:ext cx="284288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3764"/>
                </a:solidFill>
                <a:effectLst/>
                <a:uLnTx/>
                <a:uFillTx/>
                <a:latin typeface="Calibri" panose="020F0502020204030204"/>
                <a:ea typeface="+mn-ea"/>
                <a:cs typeface="+mn-cs"/>
              </a:rPr>
              <a:t>Actions implemented / under implementation for 85% of projects</a:t>
            </a:r>
            <a:endParaRPr kumimoji="0" lang="en-IN" sz="1400" b="1"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9" name="TextBox 8"/>
          <p:cNvSpPr txBox="1">
            <a:spLocks noChangeArrowheads="1"/>
          </p:cNvSpPr>
          <p:nvPr/>
        </p:nvSpPr>
        <p:spPr bwMode="auto">
          <a:xfrm>
            <a:off x="289311" y="5464339"/>
            <a:ext cx="6250033" cy="361298"/>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sz="1400" b="1">
                <a:solidFill>
                  <a:prstClr val="black"/>
                </a:solidFill>
              </a:defRPr>
            </a:lvl1pPr>
          </a:lstStyle>
          <a:p>
            <a:pPr marL="0" marR="0" lvl="1" indent="0" algn="ctr" defTabSz="914400" rtl="0" eaLnBrk="1" fontAlgn="auto" latinLnBrk="0" hangingPunct="1">
              <a:lnSpc>
                <a:spcPct val="15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3764"/>
                </a:solidFill>
                <a:effectLst/>
                <a:uLnTx/>
                <a:uFillTx/>
                <a:latin typeface="Calibri" panose="020F0502020204030204"/>
                <a:ea typeface="+mn-ea"/>
                <a:cs typeface="+mn-cs"/>
              </a:rPr>
              <a:t>Major actions taken</a:t>
            </a:r>
          </a:p>
        </p:txBody>
      </p:sp>
      <p:sp>
        <p:nvSpPr>
          <p:cNvPr id="10" name="TextBox 9"/>
          <p:cNvSpPr txBox="1">
            <a:spLocks noChangeArrowheads="1"/>
          </p:cNvSpPr>
          <p:nvPr/>
        </p:nvSpPr>
        <p:spPr bwMode="auto">
          <a:xfrm>
            <a:off x="6772421" y="5473936"/>
            <a:ext cx="5265621" cy="351701"/>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sz="1400" b="1">
                <a:solidFill>
                  <a:prstClr val="black"/>
                </a:solidFill>
              </a:defRPr>
            </a:lvl1pPr>
          </a:lstStyle>
          <a:p>
            <a:pPr marL="0" marR="0" lvl="1" indent="0" algn="ctr" defTabSz="914400" rtl="0" eaLnBrk="1" fontAlgn="auto" latinLnBrk="0" hangingPunct="1">
              <a:lnSpc>
                <a:spcPct val="15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3764"/>
                </a:solidFill>
                <a:effectLst/>
                <a:uLnTx/>
                <a:uFillTx/>
                <a:latin typeface="Calibri" panose="020F0502020204030204"/>
                <a:ea typeface="+mn-ea"/>
                <a:cs typeface="+mn-cs"/>
              </a:rPr>
              <a:t>Way forward</a:t>
            </a:r>
          </a:p>
        </p:txBody>
      </p:sp>
      <p:sp>
        <p:nvSpPr>
          <p:cNvPr id="11" name="TextBox 10"/>
          <p:cNvSpPr txBox="1"/>
          <p:nvPr/>
        </p:nvSpPr>
        <p:spPr>
          <a:xfrm>
            <a:off x="6772422" y="5888949"/>
            <a:ext cx="5265621" cy="830997"/>
          </a:xfrm>
          <a:prstGeom prst="rect">
            <a:avLst/>
          </a:prstGeom>
          <a:solidFill>
            <a:schemeClr val="bg1">
              <a:lumMod val="95000"/>
            </a:schemeClr>
          </a:solidFill>
          <a:ln w="9525">
            <a:noFill/>
          </a:ln>
        </p:spPr>
        <p:txBody>
          <a:bodyPr wrap="square" rtlCol="0">
            <a:spAutoFit/>
          </a:bodyPr>
          <a:lstStyle/>
          <a:p>
            <a:pPr marL="1714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Calibri" pitchFamily="34" charset="0"/>
              </a:rPr>
              <a:t>Actions under implementation for EDC/ACU error, fuel pipes, Front hub/rear hub and Gearbox CSO failures.</a:t>
            </a:r>
          </a:p>
          <a:p>
            <a:pPr marL="1714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Calibri" pitchFamily="34" charset="0"/>
              </a:rPr>
              <a:t>Error code lamp masking / de-bounce time increase – Cummins system; T: May’23</a:t>
            </a:r>
          </a:p>
        </p:txBody>
      </p:sp>
      <p:sp>
        <p:nvSpPr>
          <p:cNvPr id="12" name="TextBox 11"/>
          <p:cNvSpPr txBox="1"/>
          <p:nvPr/>
        </p:nvSpPr>
        <p:spPr>
          <a:xfrm>
            <a:off x="276214" y="5888948"/>
            <a:ext cx="6263131" cy="830997"/>
          </a:xfrm>
          <a:prstGeom prst="rect">
            <a:avLst/>
          </a:prstGeom>
          <a:solidFill>
            <a:schemeClr val="bg1">
              <a:lumMod val="95000"/>
            </a:schemeClr>
          </a:solidFill>
          <a:ln w="9525">
            <a:noFill/>
          </a:ln>
        </p:spPr>
        <p:txBody>
          <a:bodyPr wrap="square" rtlCol="0">
            <a:spAutoFit/>
          </a:bodyPr>
          <a:lstStyle/>
          <a:p>
            <a:pPr marL="1714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Calibri" pitchFamily="34" charset="0"/>
              </a:rPr>
              <a:t>Actions implemented for UDS pump (CEME pump intro.), Nox sensors, HC injector (Adaptor design change), Vehicle speed sensor, Pneumatic connectors &amp; systems, Power steering hoses/reservoirs, Foundation brake, steering pump &amp; Lift axle failures.</a:t>
            </a:r>
          </a:p>
          <a:p>
            <a:pPr marL="1714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Calibri" pitchFamily="34" charset="0"/>
              </a:rPr>
              <a:t>Error code lamp masking / de-bounce time increase – Albonair system – C: Mar’23.</a:t>
            </a:r>
          </a:p>
        </p:txBody>
      </p:sp>
      <p:sp>
        <p:nvSpPr>
          <p:cNvPr id="20" name="TextBox 19"/>
          <p:cNvSpPr txBox="1"/>
          <p:nvPr/>
        </p:nvSpPr>
        <p:spPr>
          <a:xfrm>
            <a:off x="9019309" y="4672985"/>
            <a:ext cx="287255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mn-cs"/>
              </a:rPr>
              <a:t>*Expected reduction based on actions implemented via projects and resolution of top contributors</a:t>
            </a:r>
          </a:p>
        </p:txBody>
      </p:sp>
      <p:pic>
        <p:nvPicPr>
          <p:cNvPr id="3" name="Picture 2"/>
          <p:cNvPicPr>
            <a:picLocks noChangeAspect="1"/>
          </p:cNvPicPr>
          <p:nvPr/>
        </p:nvPicPr>
        <p:blipFill>
          <a:blip r:embed="rId2"/>
          <a:stretch>
            <a:fillRect/>
          </a:stretch>
        </p:blipFill>
        <p:spPr>
          <a:xfrm>
            <a:off x="397690" y="1778730"/>
            <a:ext cx="2950720" cy="3103133"/>
          </a:xfrm>
          <a:prstGeom prst="rect">
            <a:avLst/>
          </a:prstGeom>
        </p:spPr>
      </p:pic>
      <p:pic>
        <p:nvPicPr>
          <p:cNvPr id="4" name="Picture 3"/>
          <p:cNvPicPr>
            <a:picLocks noChangeAspect="1"/>
          </p:cNvPicPr>
          <p:nvPr/>
        </p:nvPicPr>
        <p:blipFill>
          <a:blip r:embed="rId3"/>
          <a:stretch>
            <a:fillRect/>
          </a:stretch>
        </p:blipFill>
        <p:spPr>
          <a:xfrm>
            <a:off x="8736906" y="1000582"/>
            <a:ext cx="3322608" cy="3520043"/>
          </a:xfrm>
          <a:prstGeom prst="rect">
            <a:avLst/>
          </a:prstGeom>
        </p:spPr>
      </p:pic>
      <p:sp>
        <p:nvSpPr>
          <p:cNvPr id="15"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fontAlgn="base">
              <a:spcAft>
                <a:spcPct val="0"/>
              </a:spcAft>
              <a:defRPr/>
            </a:pPr>
            <a:r>
              <a:rPr lang="en-GB" dirty="0"/>
              <a:t>Unscheduled Visit Projects Status – FY23 </a:t>
            </a:r>
          </a:p>
        </p:txBody>
      </p:sp>
    </p:spTree>
    <p:extLst>
      <p:ext uri="{BB962C8B-B14F-4D97-AF65-F5344CB8AC3E}">
        <p14:creationId xmlns:p14="http://schemas.microsoft.com/office/powerpoint/2010/main" val="5032212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p:cNvSpPr txBox="1"/>
          <p:nvPr/>
        </p:nvSpPr>
        <p:spPr>
          <a:xfrm>
            <a:off x="1506615" y="4266542"/>
            <a:ext cx="5183034" cy="338554"/>
          </a:xfrm>
          <a:prstGeom prst="rect">
            <a:avLst/>
          </a:prstGeom>
          <a:noFill/>
        </p:spPr>
        <p:txBody>
          <a:bodyPr wrap="square" rtlCol="0">
            <a:spAutoFit/>
          </a:bodyPr>
          <a:lstStyle/>
          <a:p>
            <a:r>
              <a:rPr lang="en-US" sz="1600" b="1" dirty="0"/>
              <a:t>Irritant complaint (Top 80% contributors) - RL Status</a:t>
            </a:r>
          </a:p>
        </p:txBody>
      </p:sp>
      <p:sp>
        <p:nvSpPr>
          <p:cNvPr id="26" name="Rectangle 25">
            <a:extLst>
              <a:ext uri="{FF2B5EF4-FFF2-40B4-BE49-F238E27FC236}">
                <a16:creationId xmlns:a16="http://schemas.microsoft.com/office/drawing/2014/main" id="{84FA62CA-AB3C-487C-9B52-5A64BB7087EE}"/>
              </a:ext>
            </a:extLst>
          </p:cNvPr>
          <p:cNvSpPr/>
          <p:nvPr/>
        </p:nvSpPr>
        <p:spPr>
          <a:xfrm rot="16200000">
            <a:off x="-1584694" y="3847684"/>
            <a:ext cx="5217486" cy="417001"/>
          </a:xfrm>
          <a:prstGeom prst="rect">
            <a:avLst/>
          </a:prstGeom>
          <a:solidFill>
            <a:schemeClr val="bg1">
              <a:lumMod val="85000"/>
            </a:scheme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dirty="0"/>
              <a:t>Scope</a:t>
            </a:r>
          </a:p>
        </p:txBody>
      </p:sp>
      <p:sp>
        <p:nvSpPr>
          <p:cNvPr id="27" name="Rectangle 26">
            <a:extLst>
              <a:ext uri="{FF2B5EF4-FFF2-40B4-BE49-F238E27FC236}">
                <a16:creationId xmlns:a16="http://schemas.microsoft.com/office/drawing/2014/main" id="{C4CEAC61-D917-4216-BD31-2C1A4A480E0A}"/>
              </a:ext>
            </a:extLst>
          </p:cNvPr>
          <p:cNvSpPr/>
          <p:nvPr/>
        </p:nvSpPr>
        <p:spPr>
          <a:xfrm rot="16200000">
            <a:off x="5234387" y="3857326"/>
            <a:ext cx="5123720" cy="491481"/>
          </a:xfrm>
          <a:prstGeom prst="rect">
            <a:avLst/>
          </a:prstGeom>
          <a:solidFill>
            <a:schemeClr val="bg1">
              <a:lumMod val="95000"/>
            </a:scheme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dirty="0"/>
              <a:t>Approach</a:t>
            </a:r>
          </a:p>
        </p:txBody>
      </p:sp>
      <p:grpSp>
        <p:nvGrpSpPr>
          <p:cNvPr id="28" name="Group 27">
            <a:extLst>
              <a:ext uri="{FF2B5EF4-FFF2-40B4-BE49-F238E27FC236}">
                <a16:creationId xmlns:a16="http://schemas.microsoft.com/office/drawing/2014/main" id="{1ED71721-17DB-40F1-8362-8AAD4CAAE4D7}"/>
              </a:ext>
            </a:extLst>
          </p:cNvPr>
          <p:cNvGrpSpPr/>
          <p:nvPr/>
        </p:nvGrpSpPr>
        <p:grpSpPr>
          <a:xfrm>
            <a:off x="8338436" y="1541208"/>
            <a:ext cx="3189263" cy="2200808"/>
            <a:chOff x="3500351" y="4548287"/>
            <a:chExt cx="2470562" cy="1585812"/>
          </a:xfrm>
        </p:grpSpPr>
        <p:pic>
          <p:nvPicPr>
            <p:cNvPr id="29" name="Picture 28">
              <a:extLst>
                <a:ext uri="{FF2B5EF4-FFF2-40B4-BE49-F238E27FC236}">
                  <a16:creationId xmlns:a16="http://schemas.microsoft.com/office/drawing/2014/main" id="{5B7C150C-9E1E-4250-B670-7F912B6E892F}"/>
                </a:ext>
              </a:extLst>
            </p:cNvPr>
            <p:cNvPicPr>
              <a:picLocks noChangeAspect="1"/>
            </p:cNvPicPr>
            <p:nvPr/>
          </p:nvPicPr>
          <p:blipFill>
            <a:blip r:embed="rId2"/>
            <a:stretch>
              <a:fillRect/>
            </a:stretch>
          </p:blipFill>
          <p:spPr>
            <a:xfrm>
              <a:off x="3500351" y="4898818"/>
              <a:ext cx="2470562" cy="1235281"/>
            </a:xfrm>
            <a:prstGeom prst="rect">
              <a:avLst/>
            </a:prstGeom>
          </p:spPr>
        </p:pic>
        <p:sp>
          <p:nvSpPr>
            <p:cNvPr id="30" name="Rectangle 29">
              <a:extLst>
                <a:ext uri="{FF2B5EF4-FFF2-40B4-BE49-F238E27FC236}">
                  <a16:creationId xmlns:a16="http://schemas.microsoft.com/office/drawing/2014/main" id="{12BB436A-4C86-49B6-B5C0-C8DF2087DE40}"/>
                </a:ext>
              </a:extLst>
            </p:cNvPr>
            <p:cNvSpPr/>
            <p:nvPr/>
          </p:nvSpPr>
          <p:spPr>
            <a:xfrm>
              <a:off x="3500351" y="4548287"/>
              <a:ext cx="2470562" cy="31248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RL2 – Identification of Root cause</a:t>
              </a:r>
            </a:p>
          </p:txBody>
        </p:sp>
      </p:grpSp>
      <p:grpSp>
        <p:nvGrpSpPr>
          <p:cNvPr id="31" name="Group 30">
            <a:extLst>
              <a:ext uri="{FF2B5EF4-FFF2-40B4-BE49-F238E27FC236}">
                <a16:creationId xmlns:a16="http://schemas.microsoft.com/office/drawing/2014/main" id="{B365F4DA-2A98-4EE8-80CB-73A30A2F0E0F}"/>
              </a:ext>
            </a:extLst>
          </p:cNvPr>
          <p:cNvGrpSpPr/>
          <p:nvPr/>
        </p:nvGrpSpPr>
        <p:grpSpPr>
          <a:xfrm>
            <a:off x="8332164" y="3846576"/>
            <a:ext cx="3195535" cy="2818352"/>
            <a:chOff x="6848784" y="4894664"/>
            <a:chExt cx="2247041" cy="1963336"/>
          </a:xfrm>
        </p:grpSpPr>
        <p:pic>
          <p:nvPicPr>
            <p:cNvPr id="32" name="Picture 31">
              <a:extLst>
                <a:ext uri="{FF2B5EF4-FFF2-40B4-BE49-F238E27FC236}">
                  <a16:creationId xmlns:a16="http://schemas.microsoft.com/office/drawing/2014/main" id="{FA2ECCA0-0995-45A5-853F-0A5DF6529F63}"/>
                </a:ext>
              </a:extLst>
            </p:cNvPr>
            <p:cNvPicPr>
              <a:picLocks noChangeAspect="1"/>
            </p:cNvPicPr>
            <p:nvPr/>
          </p:nvPicPr>
          <p:blipFill>
            <a:blip r:embed="rId3"/>
            <a:stretch>
              <a:fillRect/>
            </a:stretch>
          </p:blipFill>
          <p:spPr>
            <a:xfrm>
              <a:off x="6848784" y="5328347"/>
              <a:ext cx="2168966" cy="1529653"/>
            </a:xfrm>
            <a:prstGeom prst="rect">
              <a:avLst/>
            </a:prstGeom>
          </p:spPr>
        </p:pic>
        <p:sp>
          <p:nvSpPr>
            <p:cNvPr id="33" name="Rectangle 32">
              <a:extLst>
                <a:ext uri="{FF2B5EF4-FFF2-40B4-BE49-F238E27FC236}">
                  <a16:creationId xmlns:a16="http://schemas.microsoft.com/office/drawing/2014/main" id="{5E413BFD-D9B3-4CD6-8A58-D8479F75A3D6}"/>
                </a:ext>
              </a:extLst>
            </p:cNvPr>
            <p:cNvSpPr/>
            <p:nvPr/>
          </p:nvSpPr>
          <p:spPr>
            <a:xfrm>
              <a:off x="6848784" y="4894664"/>
              <a:ext cx="2247041" cy="461665"/>
            </a:xfrm>
            <a:prstGeom prst="rect">
              <a:avLst/>
            </a:prstGeom>
            <a:solidFill>
              <a:srgbClr val="B3A2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RL3 – Identification of corrective action</a:t>
              </a:r>
            </a:p>
          </p:txBody>
        </p:sp>
      </p:grpSp>
      <p:sp>
        <p:nvSpPr>
          <p:cNvPr id="34" name="Rectangle 33">
            <a:extLst>
              <a:ext uri="{FF2B5EF4-FFF2-40B4-BE49-F238E27FC236}">
                <a16:creationId xmlns:a16="http://schemas.microsoft.com/office/drawing/2014/main" id="{DAD3A427-9E3C-46D5-8110-2A7720C65179}"/>
              </a:ext>
            </a:extLst>
          </p:cNvPr>
          <p:cNvSpPr/>
          <p:nvPr/>
        </p:nvSpPr>
        <p:spPr>
          <a:xfrm>
            <a:off x="11240619" y="4580281"/>
            <a:ext cx="574160" cy="5515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PPRM / </a:t>
            </a:r>
          </a:p>
          <a:p>
            <a:pPr algn="ctr"/>
            <a:r>
              <a:rPr lang="en-US" sz="1200" dirty="0">
                <a:solidFill>
                  <a:schemeClr val="tx1"/>
                </a:solidFill>
              </a:rPr>
              <a:t>QIC</a:t>
            </a:r>
          </a:p>
        </p:txBody>
      </p:sp>
      <p:pic>
        <p:nvPicPr>
          <p:cNvPr id="36" name="Picture 35"/>
          <p:cNvPicPr>
            <a:picLocks noChangeAspect="1"/>
          </p:cNvPicPr>
          <p:nvPr/>
        </p:nvPicPr>
        <p:blipFill>
          <a:blip r:embed="rId4"/>
          <a:stretch>
            <a:fillRect/>
          </a:stretch>
        </p:blipFill>
        <p:spPr>
          <a:xfrm>
            <a:off x="1862215" y="4617269"/>
            <a:ext cx="2822709" cy="2117032"/>
          </a:xfrm>
          <a:prstGeom prst="rect">
            <a:avLst/>
          </a:prstGeom>
        </p:spPr>
      </p:pic>
      <p:sp>
        <p:nvSpPr>
          <p:cNvPr id="39" name="Rounded Rectangle 38"/>
          <p:cNvSpPr/>
          <p:nvPr/>
        </p:nvSpPr>
        <p:spPr>
          <a:xfrm>
            <a:off x="2484517" y="4624372"/>
            <a:ext cx="390039" cy="2090654"/>
          </a:xfrm>
          <a:prstGeom prst="roundRect">
            <a:avLst/>
          </a:prstGeom>
          <a:noFill/>
          <a:ln w="28575">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7" name="TextBox 56"/>
          <p:cNvSpPr txBox="1"/>
          <p:nvPr/>
        </p:nvSpPr>
        <p:spPr>
          <a:xfrm>
            <a:off x="1671483" y="1171874"/>
            <a:ext cx="5582573" cy="369332"/>
          </a:xfrm>
          <a:prstGeom prst="rect">
            <a:avLst/>
          </a:prstGeom>
          <a:noFill/>
        </p:spPr>
        <p:txBody>
          <a:bodyPr wrap="square" rtlCol="0">
            <a:spAutoFit/>
          </a:bodyPr>
          <a:lstStyle/>
          <a:p>
            <a:pPr lvl="0" algn="ctr">
              <a:defRPr/>
            </a:pP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Top</a:t>
            </a:r>
            <a:r>
              <a:rPr kumimoji="0" lang="en-US" sz="1800" b="1" i="0" u="none" strike="noStrike" kern="1200" cap="none" spc="0" normalizeH="0" noProof="0" dirty="0">
                <a:ln>
                  <a:noFill/>
                </a:ln>
                <a:solidFill>
                  <a:srgbClr val="003764"/>
                </a:solidFill>
                <a:effectLst/>
                <a:uLnTx/>
                <a:uFillTx/>
                <a:latin typeface="Calibri" panose="020F0502020204030204"/>
                <a:ea typeface="+mn-ea"/>
                <a:cs typeface="+mn-cs"/>
              </a:rPr>
              <a:t> 15 USV </a:t>
            </a:r>
            <a:r>
              <a:rPr lang="en-US" b="1" dirty="0">
                <a:solidFill>
                  <a:srgbClr val="003764"/>
                </a:solidFill>
                <a:latin typeface="Calibri" panose="020F0502020204030204"/>
              </a:rPr>
              <a:t>irritant complaint</a:t>
            </a:r>
            <a:r>
              <a:rPr kumimoji="0" lang="en-US" sz="1800" b="1" i="0" u="none" strike="noStrike" kern="1200" cap="none" spc="0" normalizeH="0" noProof="0" dirty="0">
                <a:ln>
                  <a:noFill/>
                </a:ln>
                <a:solidFill>
                  <a:srgbClr val="003764"/>
                </a:solidFill>
                <a:effectLst/>
                <a:uLnTx/>
                <a:uFillTx/>
                <a:latin typeface="Calibri" panose="020F0502020204030204"/>
                <a:ea typeface="+mn-ea"/>
                <a:cs typeface="+mn-cs"/>
              </a:rPr>
              <a:t> pareto</a:t>
            </a:r>
            <a:endParaRPr kumimoji="0" lang="en-IN" sz="1800" b="1"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62" name="TextBox 61"/>
          <p:cNvSpPr txBox="1"/>
          <p:nvPr/>
        </p:nvSpPr>
        <p:spPr>
          <a:xfrm>
            <a:off x="4684923" y="5254200"/>
            <a:ext cx="2754551" cy="830997"/>
          </a:xfrm>
          <a:prstGeom prst="rect">
            <a:avLst/>
          </a:prstGeom>
          <a:noFill/>
        </p:spPr>
        <p:txBody>
          <a:bodyPr wrap="square" rtlCol="0">
            <a:spAutoFit/>
          </a:bodyPr>
          <a:lstStyle/>
          <a:p>
            <a:pPr marL="171450" indent="-171450">
              <a:buFont typeface="Arial" panose="020B0604020202020204" pitchFamily="34" charset="0"/>
              <a:buChar char="•"/>
            </a:pPr>
            <a:r>
              <a:rPr lang="en-US" sz="1200" dirty="0"/>
              <a:t>33 complaint groups are in RL2 state, to taken up as project for resolution</a:t>
            </a:r>
          </a:p>
          <a:p>
            <a:pPr marL="171450" lvl="0" indent="-171450">
              <a:buFont typeface="Arial" panose="020B0604020202020204" pitchFamily="34" charset="0"/>
              <a:buChar char="•"/>
            </a:pPr>
            <a:r>
              <a:rPr lang="en-US" sz="1200" dirty="0">
                <a:solidFill>
                  <a:srgbClr val="003764"/>
                </a:solidFill>
              </a:rPr>
              <a:t>80% effectiveness will bring down irritant complaint by 1.3 visits/vehicle.</a:t>
            </a:r>
          </a:p>
        </p:txBody>
      </p:sp>
      <p:sp>
        <p:nvSpPr>
          <p:cNvPr id="18"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r>
              <a:rPr lang="en-US" dirty="0"/>
              <a:t>USV reduction - Way forward</a:t>
            </a:r>
            <a:endParaRPr lang="en-IN" dirty="0"/>
          </a:p>
        </p:txBody>
      </p:sp>
      <p:grpSp>
        <p:nvGrpSpPr>
          <p:cNvPr id="2" name="Group 1"/>
          <p:cNvGrpSpPr/>
          <p:nvPr/>
        </p:nvGrpSpPr>
        <p:grpSpPr>
          <a:xfrm>
            <a:off x="1563329" y="1584203"/>
            <a:ext cx="5702710" cy="2572640"/>
            <a:chOff x="1563329" y="1584203"/>
            <a:chExt cx="5702710" cy="2572640"/>
          </a:xfrm>
        </p:grpSpPr>
        <p:pic>
          <p:nvPicPr>
            <p:cNvPr id="43" name="Picture 42"/>
            <p:cNvPicPr>
              <a:picLocks noChangeAspect="1"/>
            </p:cNvPicPr>
            <p:nvPr/>
          </p:nvPicPr>
          <p:blipFill>
            <a:blip r:embed="rId5"/>
            <a:stretch>
              <a:fillRect/>
            </a:stretch>
          </p:blipFill>
          <p:spPr>
            <a:xfrm>
              <a:off x="1563329" y="1584203"/>
              <a:ext cx="5702710" cy="2572640"/>
            </a:xfrm>
            <a:prstGeom prst="rect">
              <a:avLst/>
            </a:prstGeom>
          </p:spPr>
        </p:pic>
        <p:sp>
          <p:nvSpPr>
            <p:cNvPr id="19" name="TextBox 18"/>
            <p:cNvSpPr txBox="1"/>
            <p:nvPr/>
          </p:nvSpPr>
          <p:spPr>
            <a:xfrm>
              <a:off x="2874556" y="1628219"/>
              <a:ext cx="3517032" cy="307777"/>
            </a:xfrm>
            <a:prstGeom prst="rect">
              <a:avLst/>
            </a:prstGeom>
            <a:solidFill>
              <a:schemeClr val="bg1"/>
            </a:solidFill>
          </p:spPr>
          <p:txBody>
            <a:bodyPr wrap="square" rtlCol="0">
              <a:spAutoFit/>
            </a:bodyPr>
            <a:lstStyle/>
            <a:p>
              <a:r>
                <a:rPr lang="en-US" sz="1400" dirty="0"/>
                <a:t>12 MIS USV – Irritant complaints– Feb’23</a:t>
              </a:r>
            </a:p>
          </p:txBody>
        </p:sp>
      </p:grpSp>
    </p:spTree>
    <p:extLst>
      <p:ext uri="{BB962C8B-B14F-4D97-AF65-F5344CB8AC3E}">
        <p14:creationId xmlns:p14="http://schemas.microsoft.com/office/powerpoint/2010/main" val="34235999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93555" y="6250751"/>
            <a:ext cx="11994441" cy="423449"/>
          </a:xfrm>
          <a:prstGeom prst="rect">
            <a:avLst/>
          </a:prstGeom>
          <a:solidFill>
            <a:schemeClr val="accent4">
              <a:lumMod val="20000"/>
              <a:lumOff val="80000"/>
            </a:schemeClr>
          </a:solid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srgbClr val="003764"/>
                </a:solidFill>
                <a:effectLst/>
                <a:uLnTx/>
                <a:uFillTx/>
                <a:latin typeface="Calibri" panose="020F0502020204030204"/>
                <a:ea typeface="+mn-ea"/>
                <a:cs typeface="+mn-cs"/>
              </a:rPr>
              <a:t>Top 5 area office contributes to 20% of visits. (comprising of 135 dealers).</a:t>
            </a:r>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261420" y="1445342"/>
            <a:ext cx="7826476" cy="4581250"/>
          </a:xfrm>
          <a:prstGeom prst="rect">
            <a:avLst/>
          </a:prstGeom>
        </p:spPr>
      </p:pic>
      <p:sp>
        <p:nvSpPr>
          <p:cNvPr id="7"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fontAlgn="base">
              <a:spcAft>
                <a:spcPct val="0"/>
              </a:spcAft>
              <a:defRPr/>
            </a:pPr>
            <a:r>
              <a:rPr lang="en-GB" dirty="0"/>
              <a:t>Unscheduled Visit – Dealer wise Pareto</a:t>
            </a:r>
          </a:p>
        </p:txBody>
      </p:sp>
    </p:spTree>
    <p:extLst>
      <p:ext uri="{BB962C8B-B14F-4D97-AF65-F5344CB8AC3E}">
        <p14:creationId xmlns:p14="http://schemas.microsoft.com/office/powerpoint/2010/main" val="108601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a:t>Quality Council </a:t>
            </a:r>
          </a:p>
        </p:txBody>
      </p:sp>
      <p:sp>
        <p:nvSpPr>
          <p:cNvPr id="5" name="TextBox 4"/>
          <p:cNvSpPr txBox="1"/>
          <p:nvPr/>
        </p:nvSpPr>
        <p:spPr>
          <a:xfrm>
            <a:off x="197412" y="1474273"/>
            <a:ext cx="5753164" cy="507831"/>
          </a:xfrm>
          <a:prstGeom prst="rect">
            <a:avLst/>
          </a:prstGeom>
          <a:noFill/>
        </p:spPr>
        <p:txBody>
          <a:bodyPr wrap="square" rtlCol="0" anchor="ctr">
            <a:spAutoFit/>
          </a:bodyPr>
          <a:lstStyle/>
          <a:p>
            <a:pPr lvl="0" defTabSz="914377">
              <a:lnSpc>
                <a:spcPct val="150000"/>
              </a:lnSpc>
              <a:defRPr/>
            </a:pPr>
            <a:r>
              <a:rPr lang="en-US" b="1" kern="0" dirty="0">
                <a:solidFill>
                  <a:srgbClr val="000000"/>
                </a:solidFill>
              </a:rPr>
              <a:t>Objective : </a:t>
            </a:r>
            <a:r>
              <a:rPr lang="en-US" kern="0" dirty="0">
                <a:solidFill>
                  <a:srgbClr val="000000"/>
                </a:solidFill>
              </a:rPr>
              <a:t>Strategic Business decisions related to Quality</a:t>
            </a:r>
          </a:p>
        </p:txBody>
      </p:sp>
      <p:sp>
        <p:nvSpPr>
          <p:cNvPr id="7" name="Rectangle 6"/>
          <p:cNvSpPr/>
          <p:nvPr/>
        </p:nvSpPr>
        <p:spPr>
          <a:xfrm>
            <a:off x="5950576" y="5857074"/>
            <a:ext cx="2438497" cy="369332"/>
          </a:xfrm>
          <a:prstGeom prst="rect">
            <a:avLst/>
          </a:prstGeom>
        </p:spPr>
        <p:txBody>
          <a:bodyPr wrap="square">
            <a:spAutoFit/>
          </a:bodyPr>
          <a:lstStyle/>
          <a:p>
            <a:pPr defTabSz="914377">
              <a:spcAft>
                <a:spcPts val="800"/>
              </a:spcAft>
            </a:pPr>
            <a:r>
              <a:rPr lang="en-US" b="1" dirty="0">
                <a:solidFill>
                  <a:srgbClr val="000000"/>
                </a:solidFill>
                <a:cs typeface="Times New Roman" panose="02020603050405020304" pitchFamily="18" charset="0"/>
              </a:rPr>
              <a:t>Frequency: </a:t>
            </a:r>
            <a:r>
              <a:rPr lang="en-US" dirty="0">
                <a:solidFill>
                  <a:srgbClr val="000000"/>
                </a:solidFill>
                <a:cs typeface="Times New Roman" panose="02020603050405020304" pitchFamily="18" charset="0"/>
              </a:rPr>
              <a:t>Bimonthly</a:t>
            </a:r>
            <a:endParaRPr lang="en-US" u="sng" dirty="0">
              <a:solidFill>
                <a:srgbClr val="000000"/>
              </a:solidFill>
              <a:cs typeface="Times New Roman" panose="02020603050405020304" pitchFamily="18" charset="0"/>
            </a:endParaRPr>
          </a:p>
        </p:txBody>
      </p:sp>
      <p:sp>
        <p:nvSpPr>
          <p:cNvPr id="11" name="Rectangle 10"/>
          <p:cNvSpPr/>
          <p:nvPr/>
        </p:nvSpPr>
        <p:spPr>
          <a:xfrm>
            <a:off x="9384885" y="5857074"/>
            <a:ext cx="2334508" cy="369332"/>
          </a:xfrm>
          <a:prstGeom prst="rect">
            <a:avLst/>
          </a:prstGeom>
        </p:spPr>
        <p:txBody>
          <a:bodyPr wrap="square">
            <a:spAutoFit/>
          </a:bodyPr>
          <a:lstStyle/>
          <a:p>
            <a:pPr defTabSz="914377">
              <a:spcAft>
                <a:spcPts val="800"/>
              </a:spcAft>
            </a:pPr>
            <a:r>
              <a:rPr lang="en-US" b="1" dirty="0">
                <a:solidFill>
                  <a:srgbClr val="000000"/>
                </a:solidFill>
                <a:cs typeface="Times New Roman" panose="02020603050405020304" pitchFamily="18" charset="0"/>
              </a:rPr>
              <a:t>Duration : </a:t>
            </a:r>
            <a:r>
              <a:rPr lang="en-US" dirty="0">
                <a:solidFill>
                  <a:srgbClr val="000000"/>
                </a:solidFill>
                <a:cs typeface="Times New Roman" panose="02020603050405020304" pitchFamily="18" charset="0"/>
              </a:rPr>
              <a:t>One Hour</a:t>
            </a:r>
            <a:endParaRPr lang="en-US" u="sng" dirty="0">
              <a:solidFill>
                <a:srgbClr val="000000"/>
              </a:solidFill>
              <a:cs typeface="Times New Roman" panose="02020603050405020304" pitchFamily="18" charset="0"/>
            </a:endParaRPr>
          </a:p>
        </p:txBody>
      </p:sp>
      <p:sp>
        <p:nvSpPr>
          <p:cNvPr id="14" name="TextBox 13">
            <a:extLst>
              <a:ext uri="{FF2B5EF4-FFF2-40B4-BE49-F238E27FC236}">
                <a16:creationId xmlns:a16="http://schemas.microsoft.com/office/drawing/2014/main" id="{1649920B-BD28-4262-9868-04B2D954DDFE}"/>
              </a:ext>
            </a:extLst>
          </p:cNvPr>
          <p:cNvSpPr txBox="1"/>
          <p:nvPr/>
        </p:nvSpPr>
        <p:spPr>
          <a:xfrm>
            <a:off x="241748" y="4504950"/>
            <a:ext cx="4691691" cy="880369"/>
          </a:xfrm>
          <a:prstGeom prst="rect">
            <a:avLst/>
          </a:prstGeom>
          <a:noFill/>
          <a:ln w="9525">
            <a:noFill/>
          </a:ln>
        </p:spPr>
        <p:txBody>
          <a:bodyPr wrap="square" rtlCol="0">
            <a:spAutoFit/>
          </a:bodyPr>
          <a:lstStyle/>
          <a:p>
            <a:pPr marL="0" marR="0" lvl="0" indent="0" defTabSz="685800" eaLnBrk="1" fontAlgn="auto" latinLnBrk="0" hangingPunct="1">
              <a:lnSpc>
                <a:spcPct val="150000"/>
              </a:lnSpc>
              <a:spcBef>
                <a:spcPts val="0"/>
              </a:spcBef>
              <a:spcAft>
                <a:spcPts val="0"/>
              </a:spcAft>
              <a:buClrTx/>
              <a:buSzTx/>
              <a:buFontTx/>
              <a:buNone/>
              <a:tabLst/>
              <a:defRPr/>
            </a:pPr>
            <a:r>
              <a:rPr lang="en-US" b="1" kern="0" dirty="0">
                <a:solidFill>
                  <a:srgbClr val="000000"/>
                </a:solidFill>
                <a:cs typeface="Times New Roman" panose="02020603050405020304" pitchFamily="18" charset="0"/>
              </a:rPr>
              <a:t>Invitees : </a:t>
            </a:r>
            <a:r>
              <a:rPr lang="en-US" kern="0" dirty="0">
                <a:solidFill>
                  <a:srgbClr val="000000"/>
                </a:solidFill>
                <a:cs typeface="Times New Roman" panose="02020603050405020304" pitchFamily="18" charset="0"/>
              </a:rPr>
              <a:t>Head Mfg, Head Sourcing and relevant stakeholders shall participate accordingly.</a:t>
            </a:r>
            <a:endParaRPr kumimoji="0" lang="en-US" b="1" i="0" u="sng" strike="noStrike" kern="0" cap="none" spc="0" normalizeH="0" baseline="0" noProof="0" dirty="0">
              <a:ln>
                <a:noFill/>
              </a:ln>
              <a:solidFill>
                <a:srgbClr val="000000"/>
              </a:solidFill>
              <a:effectLst/>
              <a:uLnTx/>
              <a:uFillTx/>
              <a:cs typeface="Times New Roman" panose="02020603050405020304" pitchFamily="18" charset="0"/>
            </a:endParaRPr>
          </a:p>
        </p:txBody>
      </p:sp>
      <p:sp>
        <p:nvSpPr>
          <p:cNvPr id="16" name="TextBox 15">
            <a:extLst>
              <a:ext uri="{FF2B5EF4-FFF2-40B4-BE49-F238E27FC236}">
                <a16:creationId xmlns:a16="http://schemas.microsoft.com/office/drawing/2014/main" id="{1649920B-BD28-4262-9868-04B2D954DDFE}"/>
              </a:ext>
            </a:extLst>
          </p:cNvPr>
          <p:cNvSpPr txBox="1"/>
          <p:nvPr/>
        </p:nvSpPr>
        <p:spPr>
          <a:xfrm>
            <a:off x="253086" y="5664315"/>
            <a:ext cx="4680353" cy="507831"/>
          </a:xfrm>
          <a:prstGeom prst="rect">
            <a:avLst/>
          </a:prstGeom>
          <a:noFill/>
          <a:ln w="9525">
            <a:noFill/>
          </a:ln>
        </p:spPr>
        <p:txBody>
          <a:bodyPr wrap="square" rtlCol="0">
            <a:spAutoFit/>
          </a:bodyPr>
          <a:lstStyle/>
          <a:p>
            <a:pPr marL="0" marR="0" lvl="0" indent="0" defTabSz="685800" eaLnBrk="1" fontAlgn="auto" latinLnBrk="0" hangingPunct="1">
              <a:lnSpc>
                <a:spcPct val="150000"/>
              </a:lnSpc>
              <a:spcBef>
                <a:spcPts val="0"/>
              </a:spcBef>
              <a:spcAft>
                <a:spcPts val="0"/>
              </a:spcAft>
              <a:buClrTx/>
              <a:buSzTx/>
              <a:buFontTx/>
              <a:buNone/>
              <a:tabLst/>
              <a:defRPr/>
            </a:pPr>
            <a:r>
              <a:rPr kumimoji="0" lang="en-US" b="1" i="0" strike="noStrike" kern="0" cap="none" spc="0" normalizeH="0" baseline="0" noProof="0" dirty="0">
                <a:ln>
                  <a:noFill/>
                </a:ln>
                <a:solidFill>
                  <a:srgbClr val="000000"/>
                </a:solidFill>
                <a:effectLst/>
                <a:uLnTx/>
                <a:uFillTx/>
                <a:cs typeface="Times New Roman" panose="02020603050405020304" pitchFamily="18" charset="0"/>
              </a:rPr>
              <a:t>Secretariat : </a:t>
            </a:r>
            <a:r>
              <a:rPr kumimoji="0" lang="en-US" i="0" u="none" strike="noStrike" kern="0" cap="none" spc="0" normalizeH="0" baseline="0" noProof="0" dirty="0">
                <a:ln>
                  <a:noFill/>
                </a:ln>
                <a:solidFill>
                  <a:srgbClr val="000000"/>
                </a:solidFill>
                <a:effectLst/>
                <a:uLnTx/>
                <a:uFillTx/>
              </a:rPr>
              <a:t>Head Quality will centrally drive</a:t>
            </a:r>
            <a:endParaRPr kumimoji="0" lang="en-US" b="0" i="0" u="none" strike="noStrike" kern="0" cap="none" spc="0" normalizeH="0" baseline="0" noProof="0" dirty="0">
              <a:ln>
                <a:noFill/>
              </a:ln>
              <a:solidFill>
                <a:srgbClr val="000000"/>
              </a:solidFill>
              <a:effectLst/>
              <a:uLnTx/>
              <a:uFillTx/>
            </a:endParaRPr>
          </a:p>
        </p:txBody>
      </p:sp>
      <p:graphicFrame>
        <p:nvGraphicFramePr>
          <p:cNvPr id="4" name="Table 3"/>
          <p:cNvGraphicFramePr>
            <a:graphicFrameLocks noGrp="1"/>
          </p:cNvGraphicFramePr>
          <p:nvPr/>
        </p:nvGraphicFramePr>
        <p:xfrm>
          <a:off x="297425" y="2233720"/>
          <a:ext cx="4591677" cy="2012500"/>
        </p:xfrm>
        <a:graphic>
          <a:graphicData uri="http://schemas.openxmlformats.org/drawingml/2006/table">
            <a:tbl>
              <a:tblPr/>
              <a:tblGrid>
                <a:gridCol w="1652558">
                  <a:extLst>
                    <a:ext uri="{9D8B030D-6E8A-4147-A177-3AD203B41FA5}">
                      <a16:colId xmlns:a16="http://schemas.microsoft.com/office/drawing/2014/main" val="2578722073"/>
                    </a:ext>
                  </a:extLst>
                </a:gridCol>
                <a:gridCol w="2939119">
                  <a:extLst>
                    <a:ext uri="{9D8B030D-6E8A-4147-A177-3AD203B41FA5}">
                      <a16:colId xmlns:a16="http://schemas.microsoft.com/office/drawing/2014/main" val="1306662982"/>
                    </a:ext>
                  </a:extLst>
                </a:gridCol>
              </a:tblGrid>
              <a:tr h="402500">
                <a:tc>
                  <a:txBody>
                    <a:bodyPr/>
                    <a:lstStyle/>
                    <a:p>
                      <a:r>
                        <a:rPr lang="en-IN" sz="1800" dirty="0">
                          <a:solidFill>
                            <a:srgbClr val="000000"/>
                          </a:solidFill>
                        </a:rPr>
                        <a:t>Chairperson</a:t>
                      </a:r>
                    </a:p>
                  </a:txBody>
                  <a:tcPr>
                    <a:lnL w="12700" cmpd="sng">
                      <a:solidFill>
                        <a:srgbClr val="000000"/>
                      </a:solidFill>
                      <a:prstDash val="solid"/>
                    </a:lnL>
                    <a:lnR w="12700" cap="flat" cmpd="sng" algn="ctr">
                      <a:solidFill>
                        <a:srgbClr val="000000"/>
                      </a:solidFill>
                      <a:prstDash val="solid"/>
                      <a:round/>
                      <a:headEnd type="none" w="med" len="med"/>
                      <a:tailEnd type="none" w="med" len="med"/>
                    </a:lnR>
                    <a:lnT w="12700" cmpd="sng">
                      <a:solidFill>
                        <a:srgbClr val="000000"/>
                      </a:solidFill>
                      <a:prstDash val="solid"/>
                    </a:lnT>
                    <a:lnB w="12700" cap="flat" cmpd="sng" algn="ctr">
                      <a:solidFill>
                        <a:srgbClr val="000000"/>
                      </a:solidFill>
                      <a:prstDash val="solid"/>
                      <a:round/>
                      <a:headEnd type="none" w="med" len="med"/>
                      <a:tailEnd type="none" w="med" len="med"/>
                    </a:lnB>
                  </a:tcPr>
                </a:tc>
                <a:tc>
                  <a:txBody>
                    <a:bodyPr/>
                    <a:lstStyle/>
                    <a:p>
                      <a:r>
                        <a:rPr lang="en-IN" sz="1800" dirty="0">
                          <a:solidFill>
                            <a:srgbClr val="000000"/>
                          </a:solidFill>
                        </a:rPr>
                        <a:t>MD</a:t>
                      </a:r>
                    </a:p>
                  </a:txBody>
                  <a:tcPr>
                    <a:lnL w="12700" cap="flat" cmpd="sng" algn="ctr">
                      <a:solidFill>
                        <a:srgbClr val="000000"/>
                      </a:solidFill>
                      <a:prstDash val="solid"/>
                      <a:round/>
                      <a:headEnd type="none" w="med" len="med"/>
                      <a:tailEnd type="none" w="med" len="med"/>
                    </a:lnL>
                    <a:lnR w="12700" cmpd="sng">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83440151"/>
                  </a:ext>
                </a:extLst>
              </a:tr>
              <a:tr h="402500">
                <a:tc rowSpan="4">
                  <a:txBody>
                    <a:bodyPr/>
                    <a:lstStyle/>
                    <a:p>
                      <a:r>
                        <a:rPr lang="en-IN" sz="1800" dirty="0">
                          <a:solidFill>
                            <a:srgbClr val="000000"/>
                          </a:solidFill>
                        </a:rPr>
                        <a:t>Members</a:t>
                      </a:r>
                    </a:p>
                  </a:txBody>
                  <a:tcPr anchor="ctr">
                    <a:lnL w="12700" cmpd="sng">
                      <a:solidFill>
                        <a:srgbClr val="000000"/>
                      </a:solidFill>
                      <a:prstDash val="solid"/>
                    </a:lnL>
                    <a:lnR w="12700" cap="flat" cmpd="sng" algn="ctr">
                      <a:solidFill>
                        <a:srgbClr val="000000"/>
                      </a:solidFill>
                      <a:prstDash val="solid"/>
                      <a:round/>
                      <a:headEnd type="none" w="med" len="med"/>
                      <a:tailEnd type="none" w="med" len="med"/>
                    </a:lnR>
                    <a:lnT w="12700" cmpd="sng">
                      <a:solidFill>
                        <a:srgbClr val="000000"/>
                      </a:solidFill>
                      <a:prstDash val="solid"/>
                    </a:lnT>
                    <a:lnB w="12700" cap="flat" cmpd="sng" algn="ctr">
                      <a:solidFill>
                        <a:srgbClr val="000000"/>
                      </a:solidFill>
                      <a:prstDash val="solid"/>
                      <a:round/>
                      <a:headEnd type="none" w="med" len="med"/>
                      <a:tailEnd type="none" w="med" len="med"/>
                    </a:lnB>
                  </a:tcPr>
                </a:tc>
                <a:tc>
                  <a:txBody>
                    <a:bodyPr/>
                    <a:lstStyle/>
                    <a:p>
                      <a:r>
                        <a:rPr lang="en-IN" sz="1800" dirty="0">
                          <a:solidFill>
                            <a:srgbClr val="000000"/>
                          </a:solidFill>
                        </a:rPr>
                        <a:t>COO</a:t>
                      </a:r>
                    </a:p>
                  </a:txBody>
                  <a:tcPr>
                    <a:lnL w="12700" cap="flat" cmpd="sng" algn="ctr">
                      <a:solidFill>
                        <a:srgbClr val="000000"/>
                      </a:solidFill>
                      <a:prstDash val="solid"/>
                      <a:round/>
                      <a:headEnd type="none" w="med" len="med"/>
                      <a:tailEnd type="none" w="med" len="med"/>
                    </a:lnL>
                    <a:lnR w="12700" cmpd="sng">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61006666"/>
                  </a:ext>
                </a:extLst>
              </a:tr>
              <a:tr h="402500">
                <a:tc vMerge="1">
                  <a:txBody>
                    <a:bodyPr/>
                    <a:lstStyle/>
                    <a:p>
                      <a:endParaRPr lang="en-IN" dirty="0"/>
                    </a:p>
                  </a:txBody>
                  <a:tcPr>
                    <a:lnL w="12700" cmpd="sng">
                      <a:solidFill>
                        <a:srgbClr val="000000"/>
                      </a:solidFill>
                      <a:prstDash val="solid"/>
                    </a:lnL>
                    <a:lnR w="12700" cap="flat" cmpd="sng" algn="ctr">
                      <a:solidFill>
                        <a:srgbClr val="000000"/>
                      </a:solidFill>
                      <a:prstDash val="solid"/>
                      <a:round/>
                      <a:headEnd type="none" w="med" len="med"/>
                      <a:tailEnd type="none" w="med" len="med"/>
                    </a:lnR>
                    <a:lnT w="12700" cmpd="sng">
                      <a:solidFill>
                        <a:srgbClr val="000000"/>
                      </a:solidFill>
                      <a:prstDash val="solid"/>
                    </a:lnT>
                    <a:lnB w="12700" cap="flat" cmpd="sng" algn="ctr">
                      <a:solidFill>
                        <a:srgbClr val="000000"/>
                      </a:solidFill>
                      <a:prstDash val="solid"/>
                      <a:round/>
                      <a:headEnd type="none" w="med" len="med"/>
                      <a:tailEnd type="none" w="med" len="med"/>
                    </a:lnB>
                  </a:tcPr>
                </a:tc>
                <a:tc>
                  <a:txBody>
                    <a:bodyPr/>
                    <a:lstStyle/>
                    <a:p>
                      <a:r>
                        <a:rPr lang="en-IN" sz="1800" dirty="0">
                          <a:solidFill>
                            <a:srgbClr val="000000"/>
                          </a:solidFill>
                        </a:rPr>
                        <a:t>CTO</a:t>
                      </a:r>
                    </a:p>
                  </a:txBody>
                  <a:tcPr>
                    <a:lnL w="12700" cap="flat" cmpd="sng" algn="ctr">
                      <a:solidFill>
                        <a:srgbClr val="000000"/>
                      </a:solidFill>
                      <a:prstDash val="solid"/>
                      <a:round/>
                      <a:headEnd type="none" w="med" len="med"/>
                      <a:tailEnd type="none" w="med" len="med"/>
                    </a:lnL>
                    <a:lnR w="12700" cmpd="sng">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4004186"/>
                  </a:ext>
                </a:extLst>
              </a:tr>
              <a:tr h="402500">
                <a:tc vMerge="1">
                  <a:txBody>
                    <a:bodyPr/>
                    <a:lstStyle/>
                    <a:p>
                      <a:endParaRPr lang="en-IN" dirty="0"/>
                    </a:p>
                  </a:txBody>
                  <a:tcPr>
                    <a:lnL w="12700" cmpd="sng">
                      <a:solidFill>
                        <a:srgbClr val="000000"/>
                      </a:solidFill>
                      <a:prstDash val="solid"/>
                    </a:lnL>
                    <a:lnR w="12700" cap="flat" cmpd="sng" algn="ctr">
                      <a:solidFill>
                        <a:srgbClr val="000000"/>
                      </a:solidFill>
                      <a:prstDash val="solid"/>
                      <a:round/>
                      <a:headEnd type="none" w="med" len="med"/>
                      <a:tailEnd type="none" w="med" len="med"/>
                    </a:lnR>
                    <a:lnT w="12700" cmpd="sng">
                      <a:solidFill>
                        <a:srgbClr val="000000"/>
                      </a:solidFill>
                      <a:prstDash val="solid"/>
                    </a:lnT>
                    <a:lnB w="12700" cap="flat" cmpd="sng" algn="ctr">
                      <a:solidFill>
                        <a:srgbClr val="000000"/>
                      </a:solidFill>
                      <a:prstDash val="solid"/>
                      <a:round/>
                      <a:headEnd type="none" w="med" len="med"/>
                      <a:tailEnd type="none" w="med" len="med"/>
                    </a:lnB>
                  </a:tcPr>
                </a:tc>
                <a:tc>
                  <a:txBody>
                    <a:bodyPr/>
                    <a:lstStyle/>
                    <a:p>
                      <a:r>
                        <a:rPr lang="en-IN" sz="1800" dirty="0">
                          <a:solidFill>
                            <a:srgbClr val="000000"/>
                          </a:solidFill>
                        </a:rPr>
                        <a:t>Head – MHCV Business</a:t>
                      </a:r>
                    </a:p>
                  </a:txBody>
                  <a:tcPr>
                    <a:lnL w="12700" cap="flat" cmpd="sng" algn="ctr">
                      <a:solidFill>
                        <a:srgbClr val="000000"/>
                      </a:solidFill>
                      <a:prstDash val="solid"/>
                      <a:round/>
                      <a:headEnd type="none" w="med" len="med"/>
                      <a:tailEnd type="none" w="med" len="med"/>
                    </a:lnL>
                    <a:lnR w="12700" cmpd="sng">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8428035"/>
                  </a:ext>
                </a:extLst>
              </a:tr>
              <a:tr h="402500">
                <a:tc vMerge="1">
                  <a:txBody>
                    <a:bodyPr/>
                    <a:lstStyle/>
                    <a:p>
                      <a:endParaRPr lang="en-IN" dirty="0"/>
                    </a:p>
                  </a:txBody>
                  <a:tcPr>
                    <a:lnL w="12700" cmpd="sng">
                      <a:solidFill>
                        <a:srgbClr val="000000"/>
                      </a:solidFill>
                      <a:prstDash val="solid"/>
                    </a:lnL>
                    <a:lnR w="12700" cap="flat" cmpd="sng" algn="ctr">
                      <a:solidFill>
                        <a:srgbClr val="000000"/>
                      </a:solidFill>
                      <a:prstDash val="solid"/>
                      <a:round/>
                      <a:headEnd type="none" w="med" len="med"/>
                      <a:tailEnd type="none" w="med" len="med"/>
                    </a:lnR>
                    <a:lnT w="12700" cmpd="sng">
                      <a:solidFill>
                        <a:srgbClr val="000000"/>
                      </a:solidFill>
                      <a:prstDash val="solid"/>
                    </a:lnT>
                    <a:lnB w="12700" cmpd="sng">
                      <a:solidFill>
                        <a:srgbClr val="000000"/>
                      </a:solidFill>
                      <a:prstDash val="solid"/>
                    </a:lnB>
                  </a:tcPr>
                </a:tc>
                <a:tc>
                  <a:txBody>
                    <a:bodyPr/>
                    <a:lstStyle/>
                    <a:p>
                      <a:r>
                        <a:rPr lang="en-IN" sz="1800" dirty="0">
                          <a:solidFill>
                            <a:srgbClr val="000000"/>
                          </a:solidFill>
                        </a:rPr>
                        <a:t>Head – Growth Business</a:t>
                      </a:r>
                    </a:p>
                  </a:txBody>
                  <a:tcPr>
                    <a:lnL w="12700" cap="flat" cmpd="sng" algn="ctr">
                      <a:solidFill>
                        <a:srgbClr val="000000"/>
                      </a:solidFill>
                      <a:prstDash val="solid"/>
                      <a:round/>
                      <a:headEnd type="none" w="med" len="med"/>
                      <a:tailEnd type="none" w="med" len="med"/>
                    </a:lnL>
                    <a:lnR w="12700" cmpd="sng">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74449062"/>
                  </a:ext>
                </a:extLst>
              </a:tr>
            </a:tbl>
          </a:graphicData>
        </a:graphic>
      </p:graphicFrame>
      <p:sp>
        <p:nvSpPr>
          <p:cNvPr id="10" name="Right Arrow 9"/>
          <p:cNvSpPr/>
          <p:nvPr/>
        </p:nvSpPr>
        <p:spPr>
          <a:xfrm>
            <a:off x="4995728" y="3775900"/>
            <a:ext cx="651278" cy="7290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18688EE9-550A-4D77-AE64-96070D3C1137}"/>
              </a:ext>
            </a:extLst>
          </p:cNvPr>
          <p:cNvSpPr txBox="1"/>
          <p:nvPr/>
        </p:nvSpPr>
        <p:spPr>
          <a:xfrm>
            <a:off x="5805169" y="2709264"/>
            <a:ext cx="6179013" cy="2862322"/>
          </a:xfrm>
          <a:prstGeom prst="rect">
            <a:avLst/>
          </a:prstGeom>
          <a:solidFill>
            <a:schemeClr val="accent3">
              <a:lumMod val="20000"/>
              <a:lumOff val="80000"/>
            </a:schemeClr>
          </a:solidFill>
          <a:ln>
            <a:noFill/>
          </a:ln>
        </p:spPr>
        <p:txBody>
          <a:bodyPr wrap="square" rtlCol="0">
            <a:spAutoFit/>
          </a:bodyPr>
          <a:lstStyle/>
          <a:p>
            <a:pPr defTabSz="914377">
              <a:lnSpc>
                <a:spcPct val="200000"/>
              </a:lnSpc>
              <a:defRPr/>
            </a:pPr>
            <a:r>
              <a:rPr lang="en-US" b="1" kern="0" dirty="0">
                <a:solidFill>
                  <a:srgbClr val="000000"/>
                </a:solidFill>
              </a:rPr>
              <a:t>Deliverables : </a:t>
            </a:r>
            <a:endParaRPr lang="en-US" kern="0" dirty="0">
              <a:solidFill>
                <a:srgbClr val="000000"/>
              </a:solidFill>
            </a:endParaRPr>
          </a:p>
          <a:p>
            <a:pPr marL="285750" indent="-285750" defTabSz="914377">
              <a:lnSpc>
                <a:spcPct val="200000"/>
              </a:lnSpc>
              <a:buFont typeface="Wingdings" panose="05000000000000000000" pitchFamily="2" charset="2"/>
              <a:buChar char="§"/>
              <a:defRPr/>
            </a:pPr>
            <a:r>
              <a:rPr lang="en-US" kern="0" dirty="0">
                <a:solidFill>
                  <a:srgbClr val="000000"/>
                </a:solidFill>
              </a:rPr>
              <a:t>Accelerated Warranty cost  &amp; Customer issue reduction</a:t>
            </a:r>
          </a:p>
          <a:p>
            <a:pPr marL="285750" indent="-285750" defTabSz="914377">
              <a:lnSpc>
                <a:spcPct val="200000"/>
              </a:lnSpc>
              <a:buFont typeface="Wingdings" panose="05000000000000000000" pitchFamily="2" charset="2"/>
              <a:buChar char="§"/>
              <a:defRPr/>
            </a:pPr>
            <a:r>
              <a:rPr lang="en-US" kern="0" dirty="0">
                <a:solidFill>
                  <a:srgbClr val="000000"/>
                </a:solidFill>
              </a:rPr>
              <a:t>Quicker resolution actions through Supplier </a:t>
            </a:r>
          </a:p>
          <a:p>
            <a:pPr marL="285750" indent="-285750" defTabSz="914377">
              <a:lnSpc>
                <a:spcPct val="200000"/>
              </a:lnSpc>
              <a:buFont typeface="Wingdings" panose="05000000000000000000" pitchFamily="2" charset="2"/>
              <a:buChar char="§"/>
              <a:defRPr/>
            </a:pPr>
            <a:r>
              <a:rPr lang="en-US" kern="0" dirty="0">
                <a:solidFill>
                  <a:srgbClr val="000000"/>
                </a:solidFill>
              </a:rPr>
              <a:t>Apex level decisions -  Regulation &amp; PPRM escalations </a:t>
            </a:r>
          </a:p>
          <a:p>
            <a:pPr marL="285750" indent="-285750" defTabSz="914377">
              <a:lnSpc>
                <a:spcPct val="200000"/>
              </a:lnSpc>
              <a:buFont typeface="Wingdings" panose="05000000000000000000" pitchFamily="2" charset="2"/>
              <a:buChar char="§"/>
              <a:defRPr/>
            </a:pPr>
            <a:r>
              <a:rPr lang="en-US" kern="0" dirty="0">
                <a:solidFill>
                  <a:srgbClr val="000000"/>
                </a:solidFill>
              </a:rPr>
              <a:t>Direction based on Customer feedbacks and Survey</a:t>
            </a:r>
          </a:p>
        </p:txBody>
      </p:sp>
    </p:spTree>
    <p:extLst>
      <p:ext uri="{BB962C8B-B14F-4D97-AF65-F5344CB8AC3E}">
        <p14:creationId xmlns:p14="http://schemas.microsoft.com/office/powerpoint/2010/main" val="28259933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72C8CDAE-E2DB-4E42-8C6D-6CF22D8759F3}"/>
              </a:ext>
            </a:extLst>
          </p:cNvPr>
          <p:cNvSpPr/>
          <p:nvPr/>
        </p:nvSpPr>
        <p:spPr>
          <a:xfrm>
            <a:off x="2966239" y="2919694"/>
            <a:ext cx="6530709" cy="346761"/>
          </a:xfrm>
          <a:prstGeom prst="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Project Mentor – TBD  </a:t>
            </a:r>
          </a:p>
        </p:txBody>
      </p:sp>
      <p:sp>
        <p:nvSpPr>
          <p:cNvPr id="35" name="Rectangle 34">
            <a:extLst>
              <a:ext uri="{FF2B5EF4-FFF2-40B4-BE49-F238E27FC236}">
                <a16:creationId xmlns:a16="http://schemas.microsoft.com/office/drawing/2014/main" id="{CE1AAF03-929C-4AA5-B879-21F490FC4957}"/>
              </a:ext>
            </a:extLst>
          </p:cNvPr>
          <p:cNvSpPr/>
          <p:nvPr/>
        </p:nvSpPr>
        <p:spPr>
          <a:xfrm>
            <a:off x="3009675" y="3327924"/>
            <a:ext cx="6492187" cy="31305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Area Office wise visits</a:t>
            </a:r>
          </a:p>
        </p:txBody>
      </p:sp>
      <p:sp>
        <p:nvSpPr>
          <p:cNvPr id="37" name="Rectangle 36">
            <a:extLst>
              <a:ext uri="{FF2B5EF4-FFF2-40B4-BE49-F238E27FC236}">
                <a16:creationId xmlns:a16="http://schemas.microsoft.com/office/drawing/2014/main" id="{40FDA542-5414-41F4-860F-587EDF326B93}"/>
              </a:ext>
            </a:extLst>
          </p:cNvPr>
          <p:cNvSpPr/>
          <p:nvPr/>
        </p:nvSpPr>
        <p:spPr>
          <a:xfrm>
            <a:off x="4926095" y="5583260"/>
            <a:ext cx="2438131" cy="55732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Udaipur</a:t>
            </a:r>
          </a:p>
        </p:txBody>
      </p:sp>
      <p:sp>
        <p:nvSpPr>
          <p:cNvPr id="41" name="Rectangle 40">
            <a:extLst>
              <a:ext uri="{FF2B5EF4-FFF2-40B4-BE49-F238E27FC236}">
                <a16:creationId xmlns:a16="http://schemas.microsoft.com/office/drawing/2014/main" id="{09785FEC-E460-442B-98D2-8D5D7E3A2765}"/>
              </a:ext>
            </a:extLst>
          </p:cNvPr>
          <p:cNvSpPr/>
          <p:nvPr/>
        </p:nvSpPr>
        <p:spPr>
          <a:xfrm>
            <a:off x="2975700" y="3777180"/>
            <a:ext cx="3169461" cy="54864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Raipur</a:t>
            </a:r>
          </a:p>
        </p:txBody>
      </p:sp>
      <p:sp>
        <p:nvSpPr>
          <p:cNvPr id="44" name="Rectangle 43">
            <a:extLst>
              <a:ext uri="{FF2B5EF4-FFF2-40B4-BE49-F238E27FC236}">
                <a16:creationId xmlns:a16="http://schemas.microsoft.com/office/drawing/2014/main" id="{998772A7-8D65-4484-B8CE-8741D1BACF70}"/>
              </a:ext>
            </a:extLst>
          </p:cNvPr>
          <p:cNvSpPr/>
          <p:nvPr/>
        </p:nvSpPr>
        <p:spPr>
          <a:xfrm>
            <a:off x="6266302" y="4691998"/>
            <a:ext cx="3217120" cy="54864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
            <a:r>
              <a:rPr lang="en-US" b="1" dirty="0">
                <a:solidFill>
                  <a:schemeClr val="tx1"/>
                </a:solidFill>
                <a:latin typeface="Calibri" panose="020F0502020204030204" pitchFamily="34" charset="0"/>
              </a:rPr>
              <a:t>Hubli</a:t>
            </a:r>
          </a:p>
        </p:txBody>
      </p:sp>
      <p:sp>
        <p:nvSpPr>
          <p:cNvPr id="45" name="Rectangle 44">
            <a:extLst>
              <a:ext uri="{FF2B5EF4-FFF2-40B4-BE49-F238E27FC236}">
                <a16:creationId xmlns:a16="http://schemas.microsoft.com/office/drawing/2014/main" id="{03F2D7E0-B43F-40BE-A44C-911FC2B9835B}"/>
              </a:ext>
            </a:extLst>
          </p:cNvPr>
          <p:cNvSpPr/>
          <p:nvPr/>
        </p:nvSpPr>
        <p:spPr>
          <a:xfrm>
            <a:off x="6266302" y="3777180"/>
            <a:ext cx="3230646" cy="54864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Bangalore</a:t>
            </a:r>
          </a:p>
        </p:txBody>
      </p:sp>
      <p:sp>
        <p:nvSpPr>
          <p:cNvPr id="48" name="Rectangle 47">
            <a:extLst>
              <a:ext uri="{FF2B5EF4-FFF2-40B4-BE49-F238E27FC236}">
                <a16:creationId xmlns:a16="http://schemas.microsoft.com/office/drawing/2014/main" id="{DC2767FC-C3D7-4B19-8582-D225EFDDDC55}"/>
              </a:ext>
            </a:extLst>
          </p:cNvPr>
          <p:cNvSpPr/>
          <p:nvPr/>
        </p:nvSpPr>
        <p:spPr>
          <a:xfrm>
            <a:off x="2947140" y="4691998"/>
            <a:ext cx="3144948" cy="54864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endParaRPr>
          </a:p>
          <a:p>
            <a:pPr algn="ctr"/>
            <a:r>
              <a:rPr lang="en-US" b="1" dirty="0">
                <a:solidFill>
                  <a:schemeClr val="tx1"/>
                </a:solidFill>
              </a:rPr>
              <a:t>Salem</a:t>
            </a:r>
          </a:p>
          <a:p>
            <a:pPr algn="ctr"/>
            <a:endParaRPr lang="en-US" b="1" dirty="0">
              <a:solidFill>
                <a:schemeClr val="tx1"/>
              </a:solidFill>
            </a:endParaRPr>
          </a:p>
        </p:txBody>
      </p:sp>
      <p:sp>
        <p:nvSpPr>
          <p:cNvPr id="49" name="Rectangle 48">
            <a:extLst>
              <a:ext uri="{FF2B5EF4-FFF2-40B4-BE49-F238E27FC236}">
                <a16:creationId xmlns:a16="http://schemas.microsoft.com/office/drawing/2014/main" id="{3D910103-9DBB-4B65-A793-122FB792F0DE}"/>
              </a:ext>
            </a:extLst>
          </p:cNvPr>
          <p:cNvSpPr/>
          <p:nvPr/>
        </p:nvSpPr>
        <p:spPr>
          <a:xfrm>
            <a:off x="2966239" y="2562111"/>
            <a:ext cx="6517183" cy="329954"/>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QIC</a:t>
            </a:r>
          </a:p>
        </p:txBody>
      </p:sp>
      <p:sp>
        <p:nvSpPr>
          <p:cNvPr id="50" name="TextBox 49">
            <a:extLst>
              <a:ext uri="{FF2B5EF4-FFF2-40B4-BE49-F238E27FC236}">
                <a16:creationId xmlns:a16="http://schemas.microsoft.com/office/drawing/2014/main" id="{AC2DD8CC-8617-4B54-9566-033CBE4168D6}"/>
              </a:ext>
            </a:extLst>
          </p:cNvPr>
          <p:cNvSpPr txBox="1"/>
          <p:nvPr/>
        </p:nvSpPr>
        <p:spPr>
          <a:xfrm>
            <a:off x="1455262" y="2158150"/>
            <a:ext cx="1293156" cy="523220"/>
          </a:xfrm>
          <a:prstGeom prst="rect">
            <a:avLst/>
          </a:prstGeom>
          <a:noFill/>
        </p:spPr>
        <p:txBody>
          <a:bodyPr wrap="square" rtlCol="0">
            <a:spAutoFit/>
          </a:bodyPr>
          <a:lstStyle/>
          <a:p>
            <a:r>
              <a:rPr lang="en-US" sz="1400" b="1" dirty="0"/>
              <a:t>Fortnightly review</a:t>
            </a:r>
          </a:p>
        </p:txBody>
      </p:sp>
      <p:pic>
        <p:nvPicPr>
          <p:cNvPr id="51" name="Picture 3">
            <a:extLst>
              <a:ext uri="{FF2B5EF4-FFF2-40B4-BE49-F238E27FC236}">
                <a16:creationId xmlns:a16="http://schemas.microsoft.com/office/drawing/2014/main" id="{D1445880-F3EF-48F0-AAE9-D3883A15650B}"/>
              </a:ext>
            </a:extLst>
          </p:cNvPr>
          <p:cNvPicPr>
            <a:picLocks noChangeAspect="1" noChangeArrowheads="1"/>
          </p:cNvPicPr>
          <p:nvPr/>
        </p:nvPicPr>
        <p:blipFill>
          <a:blip r:embed="rId2" cstate="print"/>
          <a:srcRect/>
          <a:stretch>
            <a:fillRect/>
          </a:stretch>
        </p:blipFill>
        <p:spPr bwMode="auto">
          <a:xfrm>
            <a:off x="899464" y="2181853"/>
            <a:ext cx="555798" cy="434626"/>
          </a:xfrm>
          <a:prstGeom prst="rect">
            <a:avLst/>
          </a:prstGeom>
          <a:noFill/>
          <a:ln w="9525">
            <a:noFill/>
            <a:miter lim="800000"/>
            <a:headEnd/>
            <a:tailEnd/>
          </a:ln>
        </p:spPr>
      </p:pic>
      <p:pic>
        <p:nvPicPr>
          <p:cNvPr id="52" name="Picture 3">
            <a:extLst>
              <a:ext uri="{FF2B5EF4-FFF2-40B4-BE49-F238E27FC236}">
                <a16:creationId xmlns:a16="http://schemas.microsoft.com/office/drawing/2014/main" id="{C8607439-1DA3-43FD-ADB9-3834BAC0A94E}"/>
              </a:ext>
            </a:extLst>
          </p:cNvPr>
          <p:cNvPicPr>
            <a:picLocks noChangeAspect="1" noChangeArrowheads="1"/>
          </p:cNvPicPr>
          <p:nvPr/>
        </p:nvPicPr>
        <p:blipFill>
          <a:blip r:embed="rId2" cstate="print"/>
          <a:srcRect/>
          <a:stretch>
            <a:fillRect/>
          </a:stretch>
        </p:blipFill>
        <p:spPr bwMode="auto">
          <a:xfrm>
            <a:off x="1752042" y="2609405"/>
            <a:ext cx="537967" cy="420683"/>
          </a:xfrm>
          <a:prstGeom prst="rect">
            <a:avLst/>
          </a:prstGeom>
          <a:noFill/>
          <a:ln w="9525">
            <a:noFill/>
            <a:miter lim="800000"/>
            <a:headEnd/>
            <a:tailEnd/>
          </a:ln>
        </p:spPr>
      </p:pic>
      <p:sp>
        <p:nvSpPr>
          <p:cNvPr id="53" name="TextBox 52">
            <a:extLst>
              <a:ext uri="{FF2B5EF4-FFF2-40B4-BE49-F238E27FC236}">
                <a16:creationId xmlns:a16="http://schemas.microsoft.com/office/drawing/2014/main" id="{DE9FD9D3-2402-40EC-961E-ADCBA94B9BB1}"/>
              </a:ext>
            </a:extLst>
          </p:cNvPr>
          <p:cNvSpPr txBox="1"/>
          <p:nvPr/>
        </p:nvSpPr>
        <p:spPr>
          <a:xfrm>
            <a:off x="2264767" y="2535654"/>
            <a:ext cx="1161429" cy="523220"/>
          </a:xfrm>
          <a:prstGeom prst="rect">
            <a:avLst/>
          </a:prstGeom>
          <a:noFill/>
        </p:spPr>
        <p:txBody>
          <a:bodyPr wrap="square" rtlCol="0">
            <a:spAutoFit/>
          </a:bodyPr>
          <a:lstStyle/>
          <a:p>
            <a:r>
              <a:rPr lang="en-US" sz="1400" b="1" dirty="0"/>
              <a:t>Weekly review</a:t>
            </a:r>
          </a:p>
        </p:txBody>
      </p:sp>
      <p:sp>
        <p:nvSpPr>
          <p:cNvPr id="54" name="Rectangle 53">
            <a:extLst>
              <a:ext uri="{FF2B5EF4-FFF2-40B4-BE49-F238E27FC236}">
                <a16:creationId xmlns:a16="http://schemas.microsoft.com/office/drawing/2014/main" id="{15948989-9C10-47D5-A7B1-D7AF5A9DF3F0}"/>
              </a:ext>
            </a:extLst>
          </p:cNvPr>
          <p:cNvSpPr/>
          <p:nvPr/>
        </p:nvSpPr>
        <p:spPr>
          <a:xfrm rot="16200000">
            <a:off x="1246815" y="4549192"/>
            <a:ext cx="2801061" cy="414425"/>
          </a:xfrm>
          <a:prstGeom prst="rect">
            <a:avLst/>
          </a:prstGeom>
          <a:solidFill>
            <a:schemeClr val="bg1">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FQ - Functional Excellence </a:t>
            </a:r>
          </a:p>
        </p:txBody>
      </p:sp>
      <p:sp>
        <p:nvSpPr>
          <p:cNvPr id="55" name="Rectangle 54">
            <a:extLst>
              <a:ext uri="{FF2B5EF4-FFF2-40B4-BE49-F238E27FC236}">
                <a16:creationId xmlns:a16="http://schemas.microsoft.com/office/drawing/2014/main" id="{333607FC-6CFB-4A17-94C2-DE340DCD6700}"/>
              </a:ext>
            </a:extLst>
          </p:cNvPr>
          <p:cNvSpPr/>
          <p:nvPr/>
        </p:nvSpPr>
        <p:spPr>
          <a:xfrm rot="16200000">
            <a:off x="8426459" y="4540003"/>
            <a:ext cx="2837803" cy="413646"/>
          </a:xfrm>
          <a:prstGeom prst="rect">
            <a:avLst/>
          </a:prstGeom>
          <a:solidFill>
            <a:schemeClr val="bg1">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FQ Vertical heads</a:t>
            </a:r>
          </a:p>
        </p:txBody>
      </p:sp>
      <p:sp>
        <p:nvSpPr>
          <p:cNvPr id="61" name="TextBox 60"/>
          <p:cNvSpPr txBox="1"/>
          <p:nvPr/>
        </p:nvSpPr>
        <p:spPr>
          <a:xfrm>
            <a:off x="755298" y="6356479"/>
            <a:ext cx="10199151" cy="423449"/>
          </a:xfrm>
          <a:prstGeom prst="rect">
            <a:avLst/>
          </a:prstGeom>
          <a:solidFill>
            <a:schemeClr val="tx1">
              <a:lumMod val="10000"/>
              <a:lumOff val="90000"/>
            </a:schemeClr>
          </a:solidFill>
        </p:spPr>
        <p:txBody>
          <a:bodyPr wrap="square" rtlCol="0">
            <a:spAutoFit/>
          </a:bodyPr>
          <a:lstStyle/>
          <a:p>
            <a:pPr marL="742950" marR="0" lvl="1" indent="-285750" fontAlgn="auto">
              <a:lnSpc>
                <a:spcPct val="150000"/>
              </a:lnSpc>
              <a:spcBef>
                <a:spcPts val="0"/>
              </a:spcBef>
              <a:spcAft>
                <a:spcPts val="0"/>
              </a:spcAft>
              <a:buClrTx/>
              <a:buSzTx/>
              <a:buFont typeface="Wingdings" panose="05000000000000000000" pitchFamily="2" charset="2"/>
              <a:buChar char="§"/>
              <a:tabLst/>
              <a:defRPr/>
            </a:pPr>
            <a:r>
              <a:rPr lang="en-US" sz="1600" dirty="0"/>
              <a:t>Top 5 area office to be visited for analysis – 3 executives / area office to be assigned for 3 months.</a:t>
            </a:r>
          </a:p>
        </p:txBody>
      </p:sp>
      <p:sp>
        <p:nvSpPr>
          <p:cNvPr id="3" name="Rounded Rectangle 2"/>
          <p:cNvSpPr/>
          <p:nvPr/>
        </p:nvSpPr>
        <p:spPr>
          <a:xfrm>
            <a:off x="493485" y="1390394"/>
            <a:ext cx="11146971" cy="4836235"/>
          </a:xfrm>
          <a:prstGeom prst="round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27">
            <a:extLst>
              <a:ext uri="{FF2B5EF4-FFF2-40B4-BE49-F238E27FC236}">
                <a16:creationId xmlns:a16="http://schemas.microsoft.com/office/drawing/2014/main" id="{3D910103-9DBB-4B65-A793-122FB792F0DE}"/>
              </a:ext>
            </a:extLst>
          </p:cNvPr>
          <p:cNvSpPr/>
          <p:nvPr/>
        </p:nvSpPr>
        <p:spPr>
          <a:xfrm>
            <a:off x="2966239" y="2239073"/>
            <a:ext cx="6530709" cy="29539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Head - CQ</a:t>
            </a:r>
          </a:p>
        </p:txBody>
      </p:sp>
      <p:sp>
        <p:nvSpPr>
          <p:cNvPr id="2" name="Isosceles Triangle 1"/>
          <p:cNvSpPr/>
          <p:nvPr/>
        </p:nvSpPr>
        <p:spPr>
          <a:xfrm>
            <a:off x="2440133" y="1481519"/>
            <a:ext cx="7565023" cy="68697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Steering Committee</a:t>
            </a:r>
          </a:p>
          <a:p>
            <a:pPr algn="ctr"/>
            <a:r>
              <a:rPr lang="en-US" dirty="0"/>
              <a:t>(COO/CTO/Head-MHCV)</a:t>
            </a:r>
          </a:p>
        </p:txBody>
      </p:sp>
      <p:sp>
        <p:nvSpPr>
          <p:cNvPr id="30" name="TextBox 29">
            <a:extLst>
              <a:ext uri="{FF2B5EF4-FFF2-40B4-BE49-F238E27FC236}">
                <a16:creationId xmlns:a16="http://schemas.microsoft.com/office/drawing/2014/main" id="{AC2DD8CC-8617-4B54-9566-033CBE4168D6}"/>
              </a:ext>
            </a:extLst>
          </p:cNvPr>
          <p:cNvSpPr txBox="1"/>
          <p:nvPr/>
        </p:nvSpPr>
        <p:spPr>
          <a:xfrm>
            <a:off x="1993300" y="1653084"/>
            <a:ext cx="1293156" cy="523220"/>
          </a:xfrm>
          <a:prstGeom prst="rect">
            <a:avLst/>
          </a:prstGeom>
          <a:noFill/>
        </p:spPr>
        <p:txBody>
          <a:bodyPr wrap="square" rtlCol="0">
            <a:spAutoFit/>
          </a:bodyPr>
          <a:lstStyle/>
          <a:p>
            <a:r>
              <a:rPr lang="en-US" sz="1400" b="1" dirty="0"/>
              <a:t>Monthly review</a:t>
            </a:r>
          </a:p>
        </p:txBody>
      </p:sp>
      <p:pic>
        <p:nvPicPr>
          <p:cNvPr id="31" name="Picture 3">
            <a:extLst>
              <a:ext uri="{FF2B5EF4-FFF2-40B4-BE49-F238E27FC236}">
                <a16:creationId xmlns:a16="http://schemas.microsoft.com/office/drawing/2014/main" id="{D1445880-F3EF-48F0-AAE9-D3883A15650B}"/>
              </a:ext>
            </a:extLst>
          </p:cNvPr>
          <p:cNvPicPr>
            <a:picLocks noChangeAspect="1" noChangeArrowheads="1"/>
          </p:cNvPicPr>
          <p:nvPr/>
        </p:nvPicPr>
        <p:blipFill>
          <a:blip r:embed="rId2" cstate="print"/>
          <a:srcRect/>
          <a:stretch>
            <a:fillRect/>
          </a:stretch>
        </p:blipFill>
        <p:spPr bwMode="auto">
          <a:xfrm>
            <a:off x="1453228" y="1648132"/>
            <a:ext cx="615397" cy="481232"/>
          </a:xfrm>
          <a:prstGeom prst="rect">
            <a:avLst/>
          </a:prstGeom>
          <a:noFill/>
          <a:ln w="9525">
            <a:noFill/>
            <a:miter lim="800000"/>
            <a:headEnd/>
            <a:tailEnd/>
          </a:ln>
        </p:spPr>
      </p:pic>
      <p:sp>
        <p:nvSpPr>
          <p:cNvPr id="32"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r>
              <a:rPr lang="en-US" dirty="0"/>
              <a:t>USV reduction - Way forward Project proposal</a:t>
            </a:r>
            <a:endParaRPr lang="en-IN" dirty="0"/>
          </a:p>
        </p:txBody>
      </p:sp>
    </p:spTree>
    <p:extLst>
      <p:ext uri="{BB962C8B-B14F-4D97-AF65-F5344CB8AC3E}">
        <p14:creationId xmlns:p14="http://schemas.microsoft.com/office/powerpoint/2010/main" val="27557601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898057"/>
            <a:ext cx="12191999" cy="779462"/>
          </a:xfrm>
        </p:spPr>
        <p:txBody>
          <a:bodyPr anchor="ctr">
            <a:normAutofit/>
          </a:bodyPr>
          <a:lstStyle/>
          <a:p>
            <a:pPr algn="ctr"/>
            <a:r>
              <a:rPr lang="en-US" dirty="0"/>
              <a:t>Improve Speed of issue resolution</a:t>
            </a:r>
            <a:endParaRPr lang="en-GB" dirty="0"/>
          </a:p>
        </p:txBody>
      </p:sp>
    </p:spTree>
    <p:extLst>
      <p:ext uri="{BB962C8B-B14F-4D97-AF65-F5344CB8AC3E}">
        <p14:creationId xmlns:p14="http://schemas.microsoft.com/office/powerpoint/2010/main" val="19168534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 name="Diagram 32">
            <a:extLst>
              <a:ext uri="{FF2B5EF4-FFF2-40B4-BE49-F238E27FC236}">
                <a16:creationId xmlns:a16="http://schemas.microsoft.com/office/drawing/2014/main" id="{E74CC750-19E8-4285-A819-D76390731574}"/>
              </a:ext>
            </a:extLst>
          </p:cNvPr>
          <p:cNvGraphicFramePr/>
          <p:nvPr/>
        </p:nvGraphicFramePr>
        <p:xfrm>
          <a:off x="4331674" y="1252922"/>
          <a:ext cx="5540474" cy="53935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4" name="Right Brace 33"/>
          <p:cNvSpPr/>
          <p:nvPr/>
        </p:nvSpPr>
        <p:spPr>
          <a:xfrm rot="10800000">
            <a:off x="3767002" y="2060862"/>
            <a:ext cx="480291" cy="377767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2" name="Footer Placeholder 1"/>
          <p:cNvSpPr>
            <a:spLocks noGrp="1"/>
          </p:cNvSpPr>
          <p:nvPr>
            <p:ph type="ftr" sz="quarter" idx="4294967295"/>
          </p:nvPr>
        </p:nvSpPr>
        <p:spPr>
          <a:xfrm>
            <a:off x="4165600" y="6604000"/>
            <a:ext cx="3860800" cy="279400"/>
          </a:xfrm>
        </p:spPr>
        <p: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a:ea typeface="+mn-ea"/>
                <a:cs typeface="+mn-cs"/>
              </a:rPr>
              <a:t>FQ Overview| Nov  2022</a:t>
            </a:r>
          </a:p>
        </p:txBody>
      </p:sp>
      <p:sp>
        <p:nvSpPr>
          <p:cNvPr id="3" name="Slide Number Placeholder 2"/>
          <p:cNvSpPr>
            <a:spLocks noGrp="1"/>
          </p:cNvSpPr>
          <p:nvPr>
            <p:ph type="sldNum" sz="quarter" idx="4294967295"/>
          </p:nvPr>
        </p:nvSpPr>
        <p:spPr>
          <a:xfrm>
            <a:off x="11684000" y="6601609"/>
            <a:ext cx="508000" cy="279400"/>
          </a:xfrm>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BA3D8712-1930-4307-AAF2-C718ECB8B04A}" type="slidenum">
              <a:rPr kumimoji="0" lang="en-US" sz="1200" b="0" i="0" u="none" strike="noStrike" kern="1200" cap="none" spc="0" normalizeH="0" baseline="0" noProof="0">
                <a:ln>
                  <a:noFill/>
                </a:ln>
                <a:solidFill>
                  <a:prstClr val="white"/>
                </a:solidFill>
                <a:effectLst/>
                <a:uLnTx/>
                <a:uFillTx/>
                <a:latin typeface="Calibri"/>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white"/>
              </a:solidFill>
              <a:effectLst/>
              <a:uLnTx/>
              <a:uFillTx/>
              <a:latin typeface="Calibri"/>
              <a:ea typeface="+mn-ea"/>
              <a:cs typeface="+mn-cs"/>
            </a:endParaRPr>
          </a:p>
        </p:txBody>
      </p:sp>
      <p:sp>
        <p:nvSpPr>
          <p:cNvPr id="5" name="Text Box 2">
            <a:extLst>
              <a:ext uri="{FF2B5EF4-FFF2-40B4-BE49-F238E27FC236}">
                <a16:creationId xmlns:a16="http://schemas.microsoft.com/office/drawing/2014/main" id="{1A0FAB3F-E049-4A74-8846-782615F443A8}"/>
              </a:ext>
            </a:extLst>
          </p:cNvPr>
          <p:cNvSpPr txBox="1">
            <a:spLocks noChangeArrowheads="1"/>
          </p:cNvSpPr>
          <p:nvPr/>
        </p:nvSpPr>
        <p:spPr bwMode="auto">
          <a:xfrm>
            <a:off x="157022" y="3706928"/>
            <a:ext cx="1006167" cy="457200"/>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vert="horz" wrap="square" lIns="0" tIns="0" rIns="0" bIns="0" numCol="1" anchor="ctr" anchorCtr="0" compatLnSpc="1">
            <a:prstTxWarp prst="textNoShape">
              <a:avLst/>
            </a:prstTxWarp>
          </a:bodyPr>
          <a:lstStyle/>
          <a:p>
            <a:pPr marL="0" marR="0" lvl="0" indent="0" algn="ctr" defTabSz="1219170" rtl="0" eaLnBrk="1" fontAlgn="base" latinLnBrk="0" hangingPunct="1">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Verdana" pitchFamily="34" charset="0"/>
                <a:ea typeface="Verdana" pitchFamily="34" charset="0"/>
                <a:cs typeface="Verdana" pitchFamily="34" charset="0"/>
              </a:rPr>
              <a:t>PPRs</a:t>
            </a:r>
          </a:p>
        </p:txBody>
      </p:sp>
      <p:sp>
        <p:nvSpPr>
          <p:cNvPr id="6" name="Text Box 2">
            <a:extLst>
              <a:ext uri="{FF2B5EF4-FFF2-40B4-BE49-F238E27FC236}">
                <a16:creationId xmlns:a16="http://schemas.microsoft.com/office/drawing/2014/main" id="{5101498E-6670-4B50-9251-EF07A2D67D66}"/>
              </a:ext>
            </a:extLst>
          </p:cNvPr>
          <p:cNvSpPr txBox="1">
            <a:spLocks noChangeArrowheads="1"/>
          </p:cNvSpPr>
          <p:nvPr/>
        </p:nvSpPr>
        <p:spPr bwMode="auto">
          <a:xfrm>
            <a:off x="157021" y="2411528"/>
            <a:ext cx="1001830" cy="457200"/>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vert="horz" wrap="square" lIns="0" tIns="0" rIns="0" bIns="0" numCol="1" anchor="ctr" anchorCtr="0" compatLnSpc="1">
            <a:prstTxWarp prst="textNoShape">
              <a:avLst/>
            </a:prstTxWarp>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Verdana" pitchFamily="34" charset="0"/>
                <a:ea typeface="Verdana" pitchFamily="34" charset="0"/>
                <a:cs typeface="Verdana" pitchFamily="34" charset="0"/>
              </a:rPr>
              <a:t>Warranty claims</a:t>
            </a:r>
          </a:p>
        </p:txBody>
      </p:sp>
      <p:sp>
        <p:nvSpPr>
          <p:cNvPr id="7" name="Text Box 2">
            <a:extLst>
              <a:ext uri="{FF2B5EF4-FFF2-40B4-BE49-F238E27FC236}">
                <a16:creationId xmlns:a16="http://schemas.microsoft.com/office/drawing/2014/main" id="{43992C01-382A-4915-820C-4C1D824CCF45}"/>
              </a:ext>
            </a:extLst>
          </p:cNvPr>
          <p:cNvSpPr txBox="1">
            <a:spLocks noChangeArrowheads="1"/>
          </p:cNvSpPr>
          <p:nvPr/>
        </p:nvSpPr>
        <p:spPr bwMode="auto">
          <a:xfrm>
            <a:off x="1550970" y="3706928"/>
            <a:ext cx="1261711" cy="457200"/>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vert="horz" wrap="square" lIns="0" tIns="0" rIns="0" bIns="0" numCol="1" anchor="ctr" anchorCtr="0" compatLnSpc="1">
            <a:prstTxWarp prst="textNoShape">
              <a:avLst/>
            </a:prstTxWarp>
          </a:bodyPr>
          <a:lstStyle/>
          <a:p>
            <a:pPr marL="0" marR="0" lvl="0" indent="0" algn="ctr" defTabSz="1219170" rtl="0" eaLnBrk="1" fontAlgn="base" latinLnBrk="0" hangingPunct="1">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Verdana" pitchFamily="34" charset="0"/>
                <a:ea typeface="Verdana" pitchFamily="34" charset="0"/>
                <a:cs typeface="Verdana" pitchFamily="34" charset="0"/>
              </a:rPr>
              <a:t> Product issues (PLM)</a:t>
            </a:r>
          </a:p>
        </p:txBody>
      </p:sp>
      <p:sp>
        <p:nvSpPr>
          <p:cNvPr id="8" name="Text Box 2">
            <a:extLst>
              <a:ext uri="{FF2B5EF4-FFF2-40B4-BE49-F238E27FC236}">
                <a16:creationId xmlns:a16="http://schemas.microsoft.com/office/drawing/2014/main" id="{A0A8FC90-4AF9-41B4-9236-87E67E485FAF}"/>
              </a:ext>
            </a:extLst>
          </p:cNvPr>
          <p:cNvSpPr txBox="1">
            <a:spLocks noChangeArrowheads="1"/>
          </p:cNvSpPr>
          <p:nvPr/>
        </p:nvSpPr>
        <p:spPr bwMode="auto">
          <a:xfrm>
            <a:off x="1564285" y="2411528"/>
            <a:ext cx="1248395" cy="457200"/>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vert="horz" wrap="square" lIns="0" tIns="0" rIns="0" bIns="0" numCol="1" anchor="ctr" anchorCtr="0" compatLnSpc="1">
            <a:prstTxWarp prst="textNoShape">
              <a:avLst/>
            </a:prstTxWarp>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Verdana" pitchFamily="34" charset="0"/>
                <a:ea typeface="Verdana" pitchFamily="34" charset="0"/>
                <a:cs typeface="Verdana" pitchFamily="34" charset="0"/>
              </a:rPr>
              <a:t>SAP</a:t>
            </a:r>
          </a:p>
        </p:txBody>
      </p:sp>
      <p:sp>
        <p:nvSpPr>
          <p:cNvPr id="9" name="Text Box 2">
            <a:extLst>
              <a:ext uri="{FF2B5EF4-FFF2-40B4-BE49-F238E27FC236}">
                <a16:creationId xmlns:a16="http://schemas.microsoft.com/office/drawing/2014/main" id="{25DFAC4E-3EE8-4ACA-B2C4-608E0A6D8458}"/>
              </a:ext>
            </a:extLst>
          </p:cNvPr>
          <p:cNvSpPr txBox="1">
            <a:spLocks noChangeArrowheads="1"/>
          </p:cNvSpPr>
          <p:nvPr/>
        </p:nvSpPr>
        <p:spPr bwMode="auto">
          <a:xfrm>
            <a:off x="157020" y="5209080"/>
            <a:ext cx="2655660" cy="457200"/>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vert="horz" wrap="square" lIns="0" tIns="0" rIns="0" bIns="0" numCol="1" anchor="ctr" anchorCtr="0" compatLnSpc="1">
            <a:prstTxWarp prst="textNoShape">
              <a:avLst/>
            </a:prstTxWarp>
          </a:bodyPr>
          <a:lstStyle/>
          <a:p>
            <a:pPr marL="0" marR="0" lvl="0" indent="0" algn="ctr" defTabSz="1219170" rtl="0" eaLnBrk="1" fontAlgn="base" latinLnBrk="0" hangingPunct="1">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Verdana" pitchFamily="34" charset="0"/>
                <a:ea typeface="Verdana" pitchFamily="34" charset="0"/>
                <a:cs typeface="Verdana" pitchFamily="34" charset="0"/>
              </a:rPr>
              <a:t>Emails</a:t>
            </a:r>
          </a:p>
        </p:txBody>
      </p:sp>
      <p:sp>
        <p:nvSpPr>
          <p:cNvPr id="11" name="Arrow: Down 69">
            <a:extLst>
              <a:ext uri="{FF2B5EF4-FFF2-40B4-BE49-F238E27FC236}">
                <a16:creationId xmlns:a16="http://schemas.microsoft.com/office/drawing/2014/main" id="{96C32313-D8C9-4363-A613-EA33DE873EFE}"/>
              </a:ext>
            </a:extLst>
          </p:cNvPr>
          <p:cNvSpPr/>
          <p:nvPr/>
        </p:nvSpPr>
        <p:spPr>
          <a:xfrm rot="16200000">
            <a:off x="1271633" y="2446818"/>
            <a:ext cx="228600" cy="3567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Arrow: Down 70">
            <a:extLst>
              <a:ext uri="{FF2B5EF4-FFF2-40B4-BE49-F238E27FC236}">
                <a16:creationId xmlns:a16="http://schemas.microsoft.com/office/drawing/2014/main" id="{EDA55005-9AED-4AE2-8301-6EA777CF38EC}"/>
              </a:ext>
            </a:extLst>
          </p:cNvPr>
          <p:cNvSpPr/>
          <p:nvPr/>
        </p:nvSpPr>
        <p:spPr>
          <a:xfrm rot="16200000">
            <a:off x="1262768" y="3752621"/>
            <a:ext cx="228600" cy="3567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4" name="Arrow: Pentagon 72">
            <a:extLst>
              <a:ext uri="{FF2B5EF4-FFF2-40B4-BE49-F238E27FC236}">
                <a16:creationId xmlns:a16="http://schemas.microsoft.com/office/drawing/2014/main" id="{E43092F1-F7C2-4231-841A-76F2430D213D}"/>
              </a:ext>
            </a:extLst>
          </p:cNvPr>
          <p:cNvSpPr/>
          <p:nvPr/>
        </p:nvSpPr>
        <p:spPr>
          <a:xfrm rot="5400000">
            <a:off x="1287765" y="476506"/>
            <a:ext cx="553040" cy="2559320"/>
          </a:xfrm>
          <a:prstGeom prst="homePlat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Inputs</a:t>
            </a:r>
          </a:p>
        </p:txBody>
      </p:sp>
      <p:sp>
        <p:nvSpPr>
          <p:cNvPr id="15" name="Arrow: Pentagon 73">
            <a:extLst>
              <a:ext uri="{FF2B5EF4-FFF2-40B4-BE49-F238E27FC236}">
                <a16:creationId xmlns:a16="http://schemas.microsoft.com/office/drawing/2014/main" id="{FACCBB8F-798B-45BA-B8C1-F4B7517CCBCE}"/>
              </a:ext>
            </a:extLst>
          </p:cNvPr>
          <p:cNvSpPr/>
          <p:nvPr/>
        </p:nvSpPr>
        <p:spPr>
          <a:xfrm rot="5400000">
            <a:off x="6322607" y="510109"/>
            <a:ext cx="553040" cy="2559320"/>
          </a:xfrm>
          <a:prstGeom prst="homePlat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Process</a:t>
            </a:r>
          </a:p>
        </p:txBody>
      </p:sp>
      <p:sp>
        <p:nvSpPr>
          <p:cNvPr id="16" name="Arrow: Pentagon 74">
            <a:extLst>
              <a:ext uri="{FF2B5EF4-FFF2-40B4-BE49-F238E27FC236}">
                <a16:creationId xmlns:a16="http://schemas.microsoft.com/office/drawing/2014/main" id="{D7B30B00-1CD2-4C00-9FDF-2D5881336096}"/>
              </a:ext>
            </a:extLst>
          </p:cNvPr>
          <p:cNvSpPr/>
          <p:nvPr/>
        </p:nvSpPr>
        <p:spPr>
          <a:xfrm rot="5400000">
            <a:off x="10580037" y="491512"/>
            <a:ext cx="553040" cy="2559320"/>
          </a:xfrm>
          <a:prstGeom prst="homePlat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Outputs</a:t>
            </a:r>
          </a:p>
        </p:txBody>
      </p:sp>
      <p:sp>
        <p:nvSpPr>
          <p:cNvPr id="17" name="Text Box 2">
            <a:extLst>
              <a:ext uri="{FF2B5EF4-FFF2-40B4-BE49-F238E27FC236}">
                <a16:creationId xmlns:a16="http://schemas.microsoft.com/office/drawing/2014/main" id="{78C5887D-3292-4253-B7D0-3AEBB74FCE8A}"/>
              </a:ext>
            </a:extLst>
          </p:cNvPr>
          <p:cNvSpPr txBox="1">
            <a:spLocks noChangeArrowheads="1"/>
          </p:cNvSpPr>
          <p:nvPr/>
        </p:nvSpPr>
        <p:spPr bwMode="auto">
          <a:xfrm>
            <a:off x="9576896" y="2214440"/>
            <a:ext cx="2548029" cy="457200"/>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vert="horz" wrap="square" lIns="0" tIns="0" rIns="0" bIns="0" numCol="1" anchor="ctr" anchorCtr="0" compatLnSpc="1">
            <a:prstTxWarp prst="textNoShape">
              <a:avLst/>
            </a:prstTxWarp>
          </a:bodyPr>
          <a:lstStyle/>
          <a:p>
            <a:pPr marL="0" marR="0" lvl="0" indent="0" algn="ctr" defTabSz="1219170" rtl="0" eaLnBrk="1" fontAlgn="base" latinLnBrk="0" hangingPunct="1">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Verdana" pitchFamily="34" charset="0"/>
                <a:ea typeface="Verdana" pitchFamily="34" charset="0"/>
                <a:cs typeface="Verdana" pitchFamily="34" charset="0"/>
              </a:rPr>
              <a:t>Increased reliability &amp; durability</a:t>
            </a:r>
          </a:p>
        </p:txBody>
      </p:sp>
      <p:sp>
        <p:nvSpPr>
          <p:cNvPr id="18" name="Text Box 2">
            <a:extLst>
              <a:ext uri="{FF2B5EF4-FFF2-40B4-BE49-F238E27FC236}">
                <a16:creationId xmlns:a16="http://schemas.microsoft.com/office/drawing/2014/main" id="{AA3293DD-D2EB-4BA7-BEAC-46632BBF09A3}"/>
              </a:ext>
            </a:extLst>
          </p:cNvPr>
          <p:cNvSpPr txBox="1">
            <a:spLocks noChangeArrowheads="1"/>
          </p:cNvSpPr>
          <p:nvPr/>
        </p:nvSpPr>
        <p:spPr bwMode="auto">
          <a:xfrm>
            <a:off x="9656598" y="4383022"/>
            <a:ext cx="2479619" cy="455983"/>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vert="horz" wrap="square" lIns="0" tIns="0" rIns="0" bIns="0" numCol="1" anchor="ctr" anchorCtr="0" compatLnSpc="1">
            <a:prstTxWarp prst="textNoShape">
              <a:avLst/>
            </a:prstTxWarp>
          </a:bodyPr>
          <a:lstStyle/>
          <a:p>
            <a:pPr marL="0" marR="0" lvl="0" indent="0" algn="ctr" defTabSz="1219170" rtl="0" eaLnBrk="1" fontAlgn="base" latinLnBrk="0" hangingPunct="1">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Verdana" pitchFamily="34" charset="0"/>
                <a:ea typeface="Verdana" pitchFamily="34" charset="0"/>
                <a:cs typeface="Verdana" pitchFamily="34" charset="0"/>
              </a:rPr>
              <a:t>Customer satisfaction</a:t>
            </a:r>
          </a:p>
        </p:txBody>
      </p:sp>
      <p:grpSp>
        <p:nvGrpSpPr>
          <p:cNvPr id="19" name="Group 18">
            <a:extLst>
              <a:ext uri="{FF2B5EF4-FFF2-40B4-BE49-F238E27FC236}">
                <a16:creationId xmlns:a16="http://schemas.microsoft.com/office/drawing/2014/main" id="{035F276C-D92A-4941-92EE-845FD3784AE8}"/>
              </a:ext>
            </a:extLst>
          </p:cNvPr>
          <p:cNvGrpSpPr/>
          <p:nvPr/>
        </p:nvGrpSpPr>
        <p:grpSpPr>
          <a:xfrm>
            <a:off x="5084618" y="2284106"/>
            <a:ext cx="3265045" cy="1237146"/>
            <a:chOff x="4335379" y="2131662"/>
            <a:chExt cx="2270205" cy="1068739"/>
          </a:xfrm>
        </p:grpSpPr>
        <p:pic>
          <p:nvPicPr>
            <p:cNvPr id="20" name="Picture 19">
              <a:extLst>
                <a:ext uri="{FF2B5EF4-FFF2-40B4-BE49-F238E27FC236}">
                  <a16:creationId xmlns:a16="http://schemas.microsoft.com/office/drawing/2014/main" id="{11D1C95E-4291-481C-A11F-50CF91F9E482}"/>
                </a:ext>
              </a:extLst>
            </p:cNvPr>
            <p:cNvPicPr>
              <a:picLocks noChangeAspect="1"/>
            </p:cNvPicPr>
            <p:nvPr/>
          </p:nvPicPr>
          <p:blipFill rotWithShape="1">
            <a:blip r:embed="rId8"/>
            <a:srcRect l="2500" t="37120" r="38750" b="24591"/>
            <a:stretch/>
          </p:blipFill>
          <p:spPr>
            <a:xfrm>
              <a:off x="4343400" y="2131662"/>
              <a:ext cx="2262184" cy="828900"/>
            </a:xfrm>
            <a:prstGeom prst="rect">
              <a:avLst/>
            </a:prstGeom>
            <a:ln>
              <a:solidFill>
                <a:schemeClr val="tx1"/>
              </a:solidFill>
            </a:ln>
          </p:spPr>
        </p:pic>
        <p:sp>
          <p:nvSpPr>
            <p:cNvPr id="21" name="Rectangle: Rounded Corners 79">
              <a:extLst>
                <a:ext uri="{FF2B5EF4-FFF2-40B4-BE49-F238E27FC236}">
                  <a16:creationId xmlns:a16="http://schemas.microsoft.com/office/drawing/2014/main" id="{7A9A2F0E-76FE-4CB3-BE1F-975E559B5AA8}"/>
                </a:ext>
              </a:extLst>
            </p:cNvPr>
            <p:cNvSpPr/>
            <p:nvPr/>
          </p:nvSpPr>
          <p:spPr>
            <a:xfrm>
              <a:off x="4335379" y="2960563"/>
              <a:ext cx="2270205" cy="23983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ysClr val="windowText" lastClr="000000"/>
                  </a:solidFill>
                  <a:effectLst/>
                  <a:uLnTx/>
                  <a:uFillTx/>
                  <a:latin typeface="Calibri"/>
                  <a:ea typeface="+mn-ea"/>
                  <a:cs typeface="+mn-cs"/>
                </a:rPr>
                <a:t>Prioritize by Pareto</a:t>
              </a:r>
            </a:p>
          </p:txBody>
        </p:sp>
      </p:grpSp>
      <p:pic>
        <p:nvPicPr>
          <p:cNvPr id="22" name="Picture 21">
            <a:extLst>
              <a:ext uri="{FF2B5EF4-FFF2-40B4-BE49-F238E27FC236}">
                <a16:creationId xmlns:a16="http://schemas.microsoft.com/office/drawing/2014/main" id="{38944DBB-1EFD-468C-8F9A-517D0D38096C}"/>
              </a:ext>
            </a:extLst>
          </p:cNvPr>
          <p:cNvPicPr>
            <a:picLocks noChangeAspect="1"/>
          </p:cNvPicPr>
          <p:nvPr/>
        </p:nvPicPr>
        <p:blipFill rotWithShape="1">
          <a:blip r:embed="rId9"/>
          <a:srcRect l="15001" t="33594" r="50228" b="20425"/>
          <a:stretch/>
        </p:blipFill>
        <p:spPr>
          <a:xfrm>
            <a:off x="9953155" y="2791266"/>
            <a:ext cx="1979972" cy="1472132"/>
          </a:xfrm>
          <a:prstGeom prst="rect">
            <a:avLst/>
          </a:prstGeom>
        </p:spPr>
      </p:pic>
      <p:pic>
        <p:nvPicPr>
          <p:cNvPr id="23" name="Picture 22">
            <a:extLst>
              <a:ext uri="{FF2B5EF4-FFF2-40B4-BE49-F238E27FC236}">
                <a16:creationId xmlns:a16="http://schemas.microsoft.com/office/drawing/2014/main" id="{60C86918-0337-4C70-9D82-7BFF4BBE3BA7}"/>
              </a:ext>
            </a:extLst>
          </p:cNvPr>
          <p:cNvPicPr>
            <a:picLocks noChangeAspect="1"/>
          </p:cNvPicPr>
          <p:nvPr/>
        </p:nvPicPr>
        <p:blipFill rotWithShape="1">
          <a:blip r:embed="rId10"/>
          <a:srcRect l="19316" t="32266" r="55203" b="20601"/>
          <a:stretch/>
        </p:blipFill>
        <p:spPr>
          <a:xfrm>
            <a:off x="10227816" y="4856020"/>
            <a:ext cx="1389875" cy="1445376"/>
          </a:xfrm>
          <a:prstGeom prst="rect">
            <a:avLst/>
          </a:prstGeom>
        </p:spPr>
      </p:pic>
      <p:pic>
        <p:nvPicPr>
          <p:cNvPr id="24" name="Picture 23">
            <a:extLst>
              <a:ext uri="{FF2B5EF4-FFF2-40B4-BE49-F238E27FC236}">
                <a16:creationId xmlns:a16="http://schemas.microsoft.com/office/drawing/2014/main" id="{6F04187A-7AAE-4835-A5C7-C920261F922B}"/>
              </a:ext>
            </a:extLst>
          </p:cNvPr>
          <p:cNvPicPr>
            <a:picLocks noChangeAspect="1"/>
          </p:cNvPicPr>
          <p:nvPr/>
        </p:nvPicPr>
        <p:blipFill rotWithShape="1">
          <a:blip r:embed="rId11"/>
          <a:srcRect l="14636" t="32551" r="50000" b="22209"/>
          <a:stretch/>
        </p:blipFill>
        <p:spPr>
          <a:xfrm>
            <a:off x="6322567" y="4290475"/>
            <a:ext cx="1263740" cy="908939"/>
          </a:xfrm>
          <a:prstGeom prst="rect">
            <a:avLst/>
          </a:prstGeom>
        </p:spPr>
      </p:pic>
      <p:sp>
        <p:nvSpPr>
          <p:cNvPr id="25" name="TextBox 24">
            <a:extLst>
              <a:ext uri="{FF2B5EF4-FFF2-40B4-BE49-F238E27FC236}">
                <a16:creationId xmlns:a16="http://schemas.microsoft.com/office/drawing/2014/main" id="{8833FE8E-65D8-40A0-B814-26D2F7D66443}"/>
              </a:ext>
            </a:extLst>
          </p:cNvPr>
          <p:cNvSpPr txBox="1"/>
          <p:nvPr/>
        </p:nvSpPr>
        <p:spPr>
          <a:xfrm>
            <a:off x="7586307" y="4592247"/>
            <a:ext cx="994021" cy="276999"/>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Grade 5</a:t>
            </a:r>
          </a:p>
        </p:txBody>
      </p:sp>
      <p:sp>
        <p:nvSpPr>
          <p:cNvPr id="26" name="TextBox 25">
            <a:extLst>
              <a:ext uri="{FF2B5EF4-FFF2-40B4-BE49-F238E27FC236}">
                <a16:creationId xmlns:a16="http://schemas.microsoft.com/office/drawing/2014/main" id="{E44B36D5-AAA7-4814-B19D-FEB8AAED0F1D}"/>
              </a:ext>
            </a:extLst>
          </p:cNvPr>
          <p:cNvSpPr txBox="1"/>
          <p:nvPr/>
        </p:nvSpPr>
        <p:spPr>
          <a:xfrm>
            <a:off x="5637964" y="4454999"/>
            <a:ext cx="994021" cy="276999"/>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Grade 1</a:t>
            </a:r>
          </a:p>
        </p:txBody>
      </p:sp>
      <p:sp>
        <p:nvSpPr>
          <p:cNvPr id="27" name="Rectangle: Rounded Corners 89">
            <a:extLst>
              <a:ext uri="{FF2B5EF4-FFF2-40B4-BE49-F238E27FC236}">
                <a16:creationId xmlns:a16="http://schemas.microsoft.com/office/drawing/2014/main" id="{771906C2-11F9-4536-9520-FFA083CCD2C1}"/>
              </a:ext>
            </a:extLst>
          </p:cNvPr>
          <p:cNvSpPr/>
          <p:nvPr/>
        </p:nvSpPr>
        <p:spPr>
          <a:xfrm>
            <a:off x="4160727" y="5283988"/>
            <a:ext cx="1192035" cy="40414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ysClr val="windowText" lastClr="000000"/>
                </a:solidFill>
                <a:effectLst/>
                <a:uLnTx/>
                <a:uFillTx/>
                <a:latin typeface="Calibri"/>
                <a:ea typeface="+mn-ea"/>
                <a:cs typeface="+mn-cs"/>
              </a:rPr>
              <a:t>Early warning</a:t>
            </a:r>
          </a:p>
        </p:txBody>
      </p:sp>
      <p:sp>
        <p:nvSpPr>
          <p:cNvPr id="28" name="Rectangle: Rounded Corners 90">
            <a:extLst>
              <a:ext uri="{FF2B5EF4-FFF2-40B4-BE49-F238E27FC236}">
                <a16:creationId xmlns:a16="http://schemas.microsoft.com/office/drawing/2014/main" id="{2DB3A7AB-41E2-4AD1-AAC1-8EC15B7D5F38}"/>
              </a:ext>
            </a:extLst>
          </p:cNvPr>
          <p:cNvSpPr/>
          <p:nvPr/>
        </p:nvSpPr>
        <p:spPr>
          <a:xfrm>
            <a:off x="5407092" y="5290884"/>
            <a:ext cx="1192035" cy="40414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ysClr val="windowText" lastClr="000000"/>
                </a:solidFill>
                <a:effectLst/>
                <a:uLnTx/>
                <a:uFillTx/>
                <a:latin typeface="Calibri"/>
                <a:ea typeface="+mn-ea"/>
                <a:cs typeface="+mn-cs"/>
              </a:rPr>
              <a:t>Safety critical</a:t>
            </a:r>
          </a:p>
        </p:txBody>
      </p:sp>
      <p:sp>
        <p:nvSpPr>
          <p:cNvPr id="29" name="Arrow: Down 91">
            <a:extLst>
              <a:ext uri="{FF2B5EF4-FFF2-40B4-BE49-F238E27FC236}">
                <a16:creationId xmlns:a16="http://schemas.microsoft.com/office/drawing/2014/main" id="{74157820-9B68-436C-A86D-5CABDD340088}"/>
              </a:ext>
            </a:extLst>
          </p:cNvPr>
          <p:cNvSpPr/>
          <p:nvPr/>
        </p:nvSpPr>
        <p:spPr>
          <a:xfrm rot="16200000">
            <a:off x="6746329" y="5310939"/>
            <a:ext cx="228600" cy="3567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0" name="Rectangle: Rounded Corners 92">
            <a:extLst>
              <a:ext uri="{FF2B5EF4-FFF2-40B4-BE49-F238E27FC236}">
                <a16:creationId xmlns:a16="http://schemas.microsoft.com/office/drawing/2014/main" id="{FE329FAA-ED54-4C57-BCB4-6AE3B9533AD6}"/>
              </a:ext>
            </a:extLst>
          </p:cNvPr>
          <p:cNvSpPr/>
          <p:nvPr/>
        </p:nvSpPr>
        <p:spPr>
          <a:xfrm>
            <a:off x="7098305" y="5283987"/>
            <a:ext cx="1192035" cy="40414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ysClr val="windowText" lastClr="000000"/>
                </a:solidFill>
                <a:effectLst/>
                <a:uLnTx/>
                <a:uFillTx/>
                <a:latin typeface="Calibri"/>
                <a:ea typeface="+mn-ea"/>
                <a:cs typeface="+mn-cs"/>
              </a:rPr>
              <a:t>Quick Resolution</a:t>
            </a:r>
          </a:p>
        </p:txBody>
      </p:sp>
      <p:sp>
        <p:nvSpPr>
          <p:cNvPr id="31" name="Rectangle: Rounded Corners 93">
            <a:extLst>
              <a:ext uri="{FF2B5EF4-FFF2-40B4-BE49-F238E27FC236}">
                <a16:creationId xmlns:a16="http://schemas.microsoft.com/office/drawing/2014/main" id="{EBC76EA9-007A-4B2C-A1C9-B5D286CF44BD}"/>
              </a:ext>
            </a:extLst>
          </p:cNvPr>
          <p:cNvSpPr/>
          <p:nvPr/>
        </p:nvSpPr>
        <p:spPr>
          <a:xfrm>
            <a:off x="8349664" y="5290884"/>
            <a:ext cx="1192035" cy="40414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ysClr val="windowText" lastClr="000000"/>
                </a:solidFill>
                <a:effectLst/>
                <a:uLnTx/>
                <a:uFillTx/>
                <a:latin typeface="Calibri"/>
                <a:ea typeface="+mn-ea"/>
                <a:cs typeface="+mn-cs"/>
              </a:rPr>
              <a:t>PLM</a:t>
            </a:r>
          </a:p>
        </p:txBody>
      </p:sp>
      <p:sp>
        <p:nvSpPr>
          <p:cNvPr id="32" name="TextBox 31"/>
          <p:cNvSpPr txBox="1"/>
          <p:nvPr/>
        </p:nvSpPr>
        <p:spPr>
          <a:xfrm>
            <a:off x="93193" y="6045121"/>
            <a:ext cx="3166481" cy="646331"/>
          </a:xfrm>
          <a:prstGeom prst="rect">
            <a:avLst/>
          </a:prstGeom>
          <a:noFill/>
          <a:ln w="9525">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panose="020F0502020204030204"/>
                <a:ea typeface="+mn-ea"/>
                <a:cs typeface="+mn-cs"/>
              </a:rPr>
              <a:t>PPR – Product Performance Report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panose="020F0502020204030204"/>
                <a:ea typeface="+mn-ea"/>
                <a:cs typeface="+mn-cs"/>
              </a:rPr>
              <a:t>QIC – Quality Improvement Committee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panose="020F0502020204030204"/>
                <a:ea typeface="+mn-ea"/>
                <a:cs typeface="+mn-cs"/>
              </a:rPr>
              <a:t>PLM – Product Lifecycle Management</a:t>
            </a:r>
          </a:p>
        </p:txBody>
      </p:sp>
      <p:sp>
        <p:nvSpPr>
          <p:cNvPr id="36" name="Right Brace 35"/>
          <p:cNvSpPr/>
          <p:nvPr/>
        </p:nvSpPr>
        <p:spPr>
          <a:xfrm>
            <a:off x="2757693" y="2042136"/>
            <a:ext cx="480291" cy="377767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39" name="Text Box 2">
            <a:extLst>
              <a:ext uri="{FF2B5EF4-FFF2-40B4-BE49-F238E27FC236}">
                <a16:creationId xmlns:a16="http://schemas.microsoft.com/office/drawing/2014/main" id="{43992C01-382A-4915-820C-4C1D824CCF45}"/>
              </a:ext>
            </a:extLst>
          </p:cNvPr>
          <p:cNvSpPr txBox="1">
            <a:spLocks noChangeArrowheads="1"/>
          </p:cNvSpPr>
          <p:nvPr/>
        </p:nvSpPr>
        <p:spPr bwMode="auto">
          <a:xfrm>
            <a:off x="3212754" y="3706928"/>
            <a:ext cx="559668" cy="457200"/>
          </a:xfrm>
          <a:prstGeom prst="rect">
            <a:avLst/>
          </a:prstGeom>
          <a:noFill/>
          <a:ln>
            <a:headEnd/>
            <a:tailEnd/>
          </a:ln>
        </p:spPr>
        <p:style>
          <a:lnRef idx="1">
            <a:schemeClr val="accent1"/>
          </a:lnRef>
          <a:fillRef idx="2">
            <a:schemeClr val="accent1"/>
          </a:fillRef>
          <a:effectRef idx="1">
            <a:schemeClr val="accent1"/>
          </a:effectRef>
          <a:fontRef idx="minor">
            <a:schemeClr val="dk1"/>
          </a:fontRef>
        </p:style>
        <p:txBody>
          <a:bodyPr vert="horz" wrap="square" lIns="0" tIns="0" rIns="0" bIns="0" numCol="1" anchor="ctr" anchorCtr="0" compatLnSpc="1">
            <a:prstTxWarp prst="textNoShape">
              <a:avLst/>
            </a:prstTxWarp>
          </a:bodyPr>
          <a:lstStyle/>
          <a:p>
            <a:pPr marL="0" marR="0" lvl="0" indent="0" algn="ctr" defTabSz="1219170" rtl="0" eaLnBrk="1" fontAlgn="base" latinLnBrk="0" hangingPunct="1">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Verdana" pitchFamily="34" charset="0"/>
                <a:ea typeface="Verdana" pitchFamily="34" charset="0"/>
                <a:cs typeface="Verdana" pitchFamily="34" charset="0"/>
              </a:rPr>
              <a:t>QIC</a:t>
            </a:r>
          </a:p>
        </p:txBody>
      </p:sp>
      <p:sp>
        <p:nvSpPr>
          <p:cNvPr id="35"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a:defRPr/>
            </a:pPr>
            <a:r>
              <a:rPr lang="en-US" dirty="0"/>
              <a:t>Field issue complaint resolution process</a:t>
            </a:r>
          </a:p>
        </p:txBody>
      </p:sp>
    </p:spTree>
    <p:extLst>
      <p:ext uri="{BB962C8B-B14F-4D97-AF65-F5344CB8AC3E}">
        <p14:creationId xmlns:p14="http://schemas.microsoft.com/office/powerpoint/2010/main" val="10177267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D524B8B-EF81-4A4F-BF8C-977E66A0A1C0}"/>
              </a:ext>
            </a:extLst>
          </p:cNvPr>
          <p:cNvGraphicFramePr>
            <a:graphicFrameLocks noGrp="1"/>
          </p:cNvGraphicFramePr>
          <p:nvPr/>
        </p:nvGraphicFramePr>
        <p:xfrm>
          <a:off x="6217053" y="5232890"/>
          <a:ext cx="5843401" cy="1053528"/>
        </p:xfrm>
        <a:graphic>
          <a:graphicData uri="http://schemas.openxmlformats.org/drawingml/2006/table">
            <a:tbl>
              <a:tblPr firstRow="1" firstCol="1" bandRow="1"/>
              <a:tblGrid>
                <a:gridCol w="1910027">
                  <a:extLst>
                    <a:ext uri="{9D8B030D-6E8A-4147-A177-3AD203B41FA5}">
                      <a16:colId xmlns:a16="http://schemas.microsoft.com/office/drawing/2014/main" val="581462727"/>
                    </a:ext>
                  </a:extLst>
                </a:gridCol>
                <a:gridCol w="2061757">
                  <a:extLst>
                    <a:ext uri="{9D8B030D-6E8A-4147-A177-3AD203B41FA5}">
                      <a16:colId xmlns:a16="http://schemas.microsoft.com/office/drawing/2014/main" val="1507313129"/>
                    </a:ext>
                  </a:extLst>
                </a:gridCol>
                <a:gridCol w="1871617">
                  <a:extLst>
                    <a:ext uri="{9D8B030D-6E8A-4147-A177-3AD203B41FA5}">
                      <a16:colId xmlns:a16="http://schemas.microsoft.com/office/drawing/2014/main" val="2285040150"/>
                    </a:ext>
                  </a:extLst>
                </a:gridCol>
              </a:tblGrid>
              <a:tr h="581726">
                <a:tc>
                  <a:txBody>
                    <a:bodyPr/>
                    <a:lstStyle/>
                    <a:p>
                      <a:pPr marL="0" marR="0" lvl="0" indent="0" algn="ctr" defTabSz="1219170" rtl="0" eaLnBrk="1" latinLnBrk="0" hangingPunct="1">
                        <a:spcBef>
                          <a:spcPts val="0"/>
                        </a:spcBef>
                        <a:spcAft>
                          <a:spcPts val="0"/>
                        </a:spcAft>
                        <a:buFont typeface="Symbol" panose="05050102010706020507" pitchFamily="18" charset="2"/>
                        <a:buNone/>
                      </a:pPr>
                      <a:r>
                        <a:rPr lang="en-US" sz="1400" b="1"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Manufacturing</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marL="0" marR="0" lvl="0" indent="0" algn="ctr" defTabSz="1219170" rtl="0" eaLnBrk="1" latinLnBrk="0" hangingPunct="1">
                        <a:spcBef>
                          <a:spcPts val="0"/>
                        </a:spcBef>
                        <a:spcAft>
                          <a:spcPts val="0"/>
                        </a:spcAft>
                        <a:buFont typeface="Symbol" panose="05050102010706020507" pitchFamily="18" charset="2"/>
                        <a:buNone/>
                      </a:pPr>
                      <a:r>
                        <a:rPr lang="en-US" sz="1400" b="1"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Supplier process</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marL="0" marR="0" lvl="0" indent="0" algn="ctr" defTabSz="1219170" rtl="0" eaLnBrk="1" latinLnBrk="0" hangingPunct="1">
                        <a:spcBef>
                          <a:spcPts val="0"/>
                        </a:spcBef>
                        <a:spcAft>
                          <a:spcPts val="0"/>
                        </a:spcAft>
                        <a:buFont typeface="Symbol" panose="05050102010706020507" pitchFamily="18" charset="2"/>
                        <a:buNone/>
                      </a:pPr>
                      <a:r>
                        <a:rPr lang="en-US" sz="1400" b="1"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Design (AL/Supplier) &amp; Application</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3984725068"/>
                  </a:ext>
                </a:extLst>
              </a:tr>
              <a:tr h="471802">
                <a:tc>
                  <a:txBody>
                    <a:bodyPr/>
                    <a:lstStyle/>
                    <a:p>
                      <a:pPr marL="0" marR="0" lvl="0" indent="0" algn="ctr">
                        <a:spcBef>
                          <a:spcPts val="0"/>
                        </a:spcBef>
                        <a:spcAft>
                          <a:spcPts val="0"/>
                        </a:spcAft>
                        <a:buFont typeface="Symbol" panose="05050102010706020507" pitchFamily="18" charset="2"/>
                        <a:buNone/>
                      </a:pPr>
                      <a:r>
                        <a:rPr lang="en-US" sz="1400" dirty="0">
                          <a:effectLst/>
                          <a:latin typeface="Calibri" panose="020F0502020204030204" pitchFamily="34" charset="0"/>
                          <a:ea typeface="Calibri" panose="020F0502020204030204" pitchFamily="34" charset="0"/>
                          <a:cs typeface="Calibri" panose="020F0502020204030204" pitchFamily="34" charset="0"/>
                        </a:rPr>
                        <a:t>30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a:spcBef>
                          <a:spcPts val="0"/>
                        </a:spcBef>
                        <a:spcAft>
                          <a:spcPts val="0"/>
                        </a:spcAft>
                        <a:buFontTx/>
                        <a:buNone/>
                      </a:pPr>
                      <a:r>
                        <a:rPr lang="en-US" sz="1400" dirty="0">
                          <a:effectLst/>
                          <a:latin typeface="Calibri" panose="020F0502020204030204" pitchFamily="34" charset="0"/>
                          <a:ea typeface="Calibri" panose="020F0502020204030204" pitchFamily="34" charset="0"/>
                          <a:cs typeface="Calibri" panose="020F0502020204030204" pitchFamily="34" charset="0"/>
                        </a:rPr>
                        <a:t>60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spcBef>
                          <a:spcPts val="0"/>
                        </a:spcBef>
                        <a:spcAft>
                          <a:spcPts val="0"/>
                        </a:spcAft>
                      </a:pPr>
                      <a:r>
                        <a:rPr lang="en-US" sz="1400" dirty="0">
                          <a:effectLst/>
                          <a:latin typeface="Calibri" panose="020F0502020204030204" pitchFamily="34" charset="0"/>
                          <a:ea typeface="Calibri" panose="020F0502020204030204" pitchFamily="34" charset="0"/>
                          <a:cs typeface="Calibri" panose="020F0502020204030204" pitchFamily="34" charset="0"/>
                        </a:rPr>
                        <a:t>90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5286784"/>
                  </a:ext>
                </a:extLst>
              </a:tr>
            </a:tbl>
          </a:graphicData>
        </a:graphic>
      </p:graphicFrame>
      <p:sp>
        <p:nvSpPr>
          <p:cNvPr id="4" name="TextBox 3"/>
          <p:cNvSpPr txBox="1"/>
          <p:nvPr/>
        </p:nvSpPr>
        <p:spPr>
          <a:xfrm>
            <a:off x="6183481" y="1466190"/>
            <a:ext cx="5843402" cy="369332"/>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b="1">
                <a:solidFill>
                  <a:srgbClr val="003764"/>
                </a:solidFill>
              </a:defRPr>
            </a:lvl1pPr>
          </a:lstStyle>
          <a:p>
            <a:r>
              <a:rPr lang="en-US" dirty="0"/>
              <a:t>Time line</a:t>
            </a:r>
          </a:p>
        </p:txBody>
      </p:sp>
      <p:sp>
        <p:nvSpPr>
          <p:cNvPr id="5" name="TextBox 4"/>
          <p:cNvSpPr txBox="1"/>
          <p:nvPr/>
        </p:nvSpPr>
        <p:spPr>
          <a:xfrm>
            <a:off x="120201" y="1466190"/>
            <a:ext cx="5843401" cy="369332"/>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b="1">
                <a:solidFill>
                  <a:srgbClr val="003764"/>
                </a:solidFill>
              </a:defRPr>
            </a:lvl1pPr>
          </a:lstStyle>
          <a:p>
            <a:r>
              <a:rPr lang="en-US" dirty="0"/>
              <a:t>Issue Creation Criteria</a:t>
            </a:r>
          </a:p>
        </p:txBody>
      </p:sp>
      <p:graphicFrame>
        <p:nvGraphicFramePr>
          <p:cNvPr id="8" name="Table 7">
            <a:extLst>
              <a:ext uri="{FF2B5EF4-FFF2-40B4-BE49-F238E27FC236}">
                <a16:creationId xmlns:a16="http://schemas.microsoft.com/office/drawing/2014/main" id="{9866A4D5-7497-41C0-9767-836250D21B82}"/>
              </a:ext>
            </a:extLst>
          </p:cNvPr>
          <p:cNvGraphicFramePr>
            <a:graphicFrameLocks noGrp="1"/>
          </p:cNvGraphicFramePr>
          <p:nvPr/>
        </p:nvGraphicFramePr>
        <p:xfrm>
          <a:off x="6217053" y="2192618"/>
          <a:ext cx="5843399" cy="2498510"/>
        </p:xfrm>
        <a:graphic>
          <a:graphicData uri="http://schemas.openxmlformats.org/drawingml/2006/table">
            <a:tbl>
              <a:tblPr firstRow="1" bandRow="1">
                <a:tableStyleId>{5C22544A-7EE6-4342-B048-85BDC9FD1C3A}</a:tableStyleId>
              </a:tblPr>
              <a:tblGrid>
                <a:gridCol w="1468661">
                  <a:extLst>
                    <a:ext uri="{9D8B030D-6E8A-4147-A177-3AD203B41FA5}">
                      <a16:colId xmlns:a16="http://schemas.microsoft.com/office/drawing/2014/main" val="2572929643"/>
                    </a:ext>
                  </a:extLst>
                </a:gridCol>
                <a:gridCol w="764340">
                  <a:extLst>
                    <a:ext uri="{9D8B030D-6E8A-4147-A177-3AD203B41FA5}">
                      <a16:colId xmlns:a16="http://schemas.microsoft.com/office/drawing/2014/main" val="4060067730"/>
                    </a:ext>
                  </a:extLst>
                </a:gridCol>
                <a:gridCol w="659234">
                  <a:extLst>
                    <a:ext uri="{9D8B030D-6E8A-4147-A177-3AD203B41FA5}">
                      <a16:colId xmlns:a16="http://schemas.microsoft.com/office/drawing/2014/main" val="1634197412"/>
                    </a:ext>
                  </a:extLst>
                </a:gridCol>
                <a:gridCol w="737791">
                  <a:extLst>
                    <a:ext uri="{9D8B030D-6E8A-4147-A177-3AD203B41FA5}">
                      <a16:colId xmlns:a16="http://schemas.microsoft.com/office/drawing/2014/main" val="991372955"/>
                    </a:ext>
                  </a:extLst>
                </a:gridCol>
                <a:gridCol w="737791">
                  <a:extLst>
                    <a:ext uri="{9D8B030D-6E8A-4147-A177-3AD203B41FA5}">
                      <a16:colId xmlns:a16="http://schemas.microsoft.com/office/drawing/2014/main" val="1099378735"/>
                    </a:ext>
                  </a:extLst>
                </a:gridCol>
                <a:gridCol w="737791">
                  <a:extLst>
                    <a:ext uri="{9D8B030D-6E8A-4147-A177-3AD203B41FA5}">
                      <a16:colId xmlns:a16="http://schemas.microsoft.com/office/drawing/2014/main" val="802782573"/>
                    </a:ext>
                  </a:extLst>
                </a:gridCol>
                <a:gridCol w="737791">
                  <a:extLst>
                    <a:ext uri="{9D8B030D-6E8A-4147-A177-3AD203B41FA5}">
                      <a16:colId xmlns:a16="http://schemas.microsoft.com/office/drawing/2014/main" val="851612961"/>
                    </a:ext>
                  </a:extLst>
                </a:gridCol>
              </a:tblGrid>
              <a:tr h="295072">
                <a:tc gridSpan="2">
                  <a:txBody>
                    <a:bodyPr/>
                    <a:lstStyle/>
                    <a:p>
                      <a:r>
                        <a:rPr lang="en-US" sz="1200" b="0" dirty="0">
                          <a:solidFill>
                            <a:schemeClr val="tx1"/>
                          </a:solidFill>
                        </a:rPr>
                        <a:t>Grade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en-US" sz="120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en-US" sz="120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en-US" sz="12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en-US" sz="120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en-US" sz="120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2167787650"/>
                  </a:ext>
                </a:extLst>
              </a:tr>
              <a:tr h="295072">
                <a:tc rowSpan="2">
                  <a:txBody>
                    <a:bodyPr/>
                    <a:lstStyle/>
                    <a:p>
                      <a:r>
                        <a:rPr lang="en-US" sz="1200" b="1" dirty="0">
                          <a:solidFill>
                            <a:schemeClr val="tx1"/>
                          </a:solidFill>
                        </a:rPr>
                        <a:t>Supplier (Process) Related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sz="1200" dirty="0">
                          <a:solidFill>
                            <a:schemeClr val="tx1"/>
                          </a:solidFill>
                        </a:rPr>
                        <a:t>Simple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45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44687032"/>
                  </a:ext>
                </a:extLst>
              </a:tr>
              <a:tr h="295072">
                <a:tc vMerge="1">
                  <a:txBody>
                    <a:bodyPr/>
                    <a:lstStyle/>
                    <a:p>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chemeClr val="tx1"/>
                          </a:solidFill>
                        </a:rPr>
                        <a:t>Complex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7296151"/>
                  </a:ext>
                </a:extLst>
              </a:tr>
              <a:tr h="342974">
                <a:tc rowSpan="2">
                  <a:txBody>
                    <a:bodyPr/>
                    <a:lstStyle/>
                    <a:p>
                      <a:r>
                        <a:rPr lang="en-US" sz="1200" b="1" dirty="0">
                          <a:solidFill>
                            <a:schemeClr val="tx1"/>
                          </a:solidFill>
                        </a:rPr>
                        <a:t>Design related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sz="1200" dirty="0">
                          <a:solidFill>
                            <a:schemeClr val="tx1"/>
                          </a:solidFill>
                        </a:rPr>
                        <a:t>Simple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60-90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85-115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125-155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145-175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145-175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29630204"/>
                  </a:ext>
                </a:extLst>
              </a:tr>
              <a:tr h="330897">
                <a:tc vMerge="1">
                  <a:txBody>
                    <a:bodyPr/>
                    <a:lstStyle/>
                    <a:p>
                      <a:endParaRPr lang="en-US" sz="1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chemeClr val="tx1"/>
                          </a:solidFill>
                        </a:rPr>
                        <a:t>Complex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90-120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115-145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140-170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160-190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160-190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12228252"/>
                  </a:ext>
                </a:extLst>
              </a:tr>
              <a:tr h="349279">
                <a:tc rowSpan="2">
                  <a:txBody>
                    <a:bodyPr/>
                    <a:lstStyle/>
                    <a:p>
                      <a:r>
                        <a:rPr lang="en-US" sz="1200" b="1" dirty="0">
                          <a:solidFill>
                            <a:schemeClr val="tx1"/>
                          </a:solidFill>
                        </a:rPr>
                        <a:t>Manufacturing related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sz="1200" dirty="0">
                          <a:solidFill>
                            <a:schemeClr val="tx1"/>
                          </a:solidFill>
                        </a:rPr>
                        <a:t>Simple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45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68773324"/>
                  </a:ext>
                </a:extLst>
              </a:tr>
              <a:tr h="295072">
                <a:tc vMerge="1">
                  <a:txBody>
                    <a:bodyPr/>
                    <a:lstStyle/>
                    <a:p>
                      <a:endParaRPr lang="en-US" sz="12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chemeClr val="tx1"/>
                          </a:solidFill>
                        </a:rPr>
                        <a:t>Complex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60788036"/>
                  </a:ext>
                </a:extLst>
              </a:tr>
              <a:tr h="295072">
                <a:tc>
                  <a:txBody>
                    <a:bodyPr/>
                    <a:lstStyle/>
                    <a:p>
                      <a:r>
                        <a:rPr lang="en-US" sz="1200" b="1" dirty="0">
                          <a:solidFill>
                            <a:schemeClr val="tx1"/>
                          </a:solidFill>
                        </a:rPr>
                        <a:t>Service related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endParaRPr lang="en-US" sz="12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65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75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solidFill>
                            <a:schemeClr val="tx1"/>
                          </a:solidFill>
                        </a:rPr>
                        <a:t>130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3951897"/>
                  </a:ext>
                </a:extLst>
              </a:tr>
            </a:tbl>
          </a:graphicData>
        </a:graphic>
      </p:graphicFrame>
      <p:sp>
        <p:nvSpPr>
          <p:cNvPr id="9" name="TextBox 8"/>
          <p:cNvSpPr txBox="1"/>
          <p:nvPr/>
        </p:nvSpPr>
        <p:spPr>
          <a:xfrm>
            <a:off x="6217053" y="1823286"/>
            <a:ext cx="15392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strike="noStrike" kern="1200" cap="none" spc="0" normalizeH="0" baseline="0" noProof="0" dirty="0">
                <a:ln>
                  <a:noFill/>
                </a:ln>
                <a:solidFill>
                  <a:srgbClr val="003764"/>
                </a:solidFill>
                <a:effectLst/>
                <a:uLnTx/>
                <a:uFillTx/>
                <a:latin typeface="Calibri" panose="020F0502020204030204"/>
                <a:ea typeface="+mn-ea"/>
                <a:cs typeface="+mn-cs"/>
              </a:rPr>
              <a:t>BS4 timelines:</a:t>
            </a:r>
            <a:endParaRPr kumimoji="0" lang="en-IN" sz="1800" b="1" i="0"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10" name="TextBox 9"/>
          <p:cNvSpPr txBox="1"/>
          <p:nvPr/>
        </p:nvSpPr>
        <p:spPr>
          <a:xfrm>
            <a:off x="6217053" y="4863558"/>
            <a:ext cx="15392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strike="noStrike" kern="1200" cap="none" spc="0" normalizeH="0" baseline="0" noProof="0" dirty="0">
                <a:ln>
                  <a:noFill/>
                </a:ln>
                <a:solidFill>
                  <a:srgbClr val="003764"/>
                </a:solidFill>
                <a:effectLst/>
                <a:uLnTx/>
                <a:uFillTx/>
                <a:latin typeface="Calibri" panose="020F0502020204030204"/>
                <a:ea typeface="+mn-ea"/>
                <a:cs typeface="+mn-cs"/>
              </a:rPr>
              <a:t>BS6 timelines:</a:t>
            </a:r>
            <a:endParaRPr kumimoji="0" lang="en-IN" sz="1800" b="1" i="0" strike="noStrike" kern="1200" cap="none" spc="0" normalizeH="0" baseline="0" noProof="0" dirty="0">
              <a:ln>
                <a:noFill/>
              </a:ln>
              <a:solidFill>
                <a:srgbClr val="003764"/>
              </a:solidFill>
              <a:effectLst/>
              <a:uLnTx/>
              <a:uFillTx/>
              <a:latin typeface="Calibri" panose="020F0502020204030204"/>
              <a:ea typeface="+mn-ea"/>
              <a:cs typeface="+mn-cs"/>
            </a:endParaRPr>
          </a:p>
        </p:txBody>
      </p:sp>
      <p:cxnSp>
        <p:nvCxnSpPr>
          <p:cNvPr id="12" name="Straight Connector 11"/>
          <p:cNvCxnSpPr/>
          <p:nvPr/>
        </p:nvCxnSpPr>
        <p:spPr>
          <a:xfrm flipH="1">
            <a:off x="6079181" y="1466190"/>
            <a:ext cx="1482" cy="356221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3774" y="5191063"/>
            <a:ext cx="5809828" cy="1531445"/>
          </a:xfrm>
          <a:prstGeom prst="rect">
            <a:avLst/>
          </a:prstGeom>
          <a:solidFill>
            <a:schemeClr val="accent4">
              <a:lumMod val="20000"/>
              <a:lumOff val="80000"/>
            </a:schemeClr>
          </a:solidFill>
        </p:spPr>
        <p:txBody>
          <a:bodyPr wrap="square" rtlCol="0">
            <a:spAutoFit/>
          </a:bodyPr>
          <a:lstStyle>
            <a:defPPr>
              <a:defRPr lang="en-US"/>
            </a:defPPr>
            <a:lvl1pPr marL="285750" indent="-285750">
              <a:lnSpc>
                <a:spcPct val="150000"/>
              </a:lnSpc>
              <a:buFont typeface="Arial" panose="020B0604020202020204" pitchFamily="34" charset="0"/>
              <a:buChar char="•"/>
              <a:defRPr sz="1600">
                <a:solidFill>
                  <a:srgbClr val="003764"/>
                </a:solidFill>
              </a:defRPr>
            </a:lvl1pPr>
          </a:lstStyle>
          <a:p>
            <a:pPr>
              <a:buFont typeface="Wingdings" panose="05000000000000000000" pitchFamily="2" charset="2"/>
              <a:buChar char="§"/>
            </a:pPr>
            <a:r>
              <a:rPr lang="en-US" dirty="0"/>
              <a:t>During BS6 launch (FY21), Issue was created for every failure mode irrespective of the type of failure </a:t>
            </a:r>
          </a:p>
          <a:p>
            <a:pPr>
              <a:buFont typeface="Wingdings" panose="05000000000000000000" pitchFamily="2" charset="2"/>
              <a:buChar char="§"/>
            </a:pPr>
            <a:r>
              <a:rPr lang="en-US" dirty="0"/>
              <a:t>Issue resolution timelines were also made stringent (From 45-190 days to 30-90 days).</a:t>
            </a:r>
            <a:endParaRPr lang="en-IN" dirty="0"/>
          </a:p>
        </p:txBody>
      </p:sp>
      <p:sp>
        <p:nvSpPr>
          <p:cNvPr id="15"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defTabSz="1219170">
              <a:lnSpc>
                <a:spcPct val="100000"/>
              </a:lnSpc>
              <a:defRPr/>
            </a:pPr>
            <a:r>
              <a:rPr lang="en-US" dirty="0"/>
              <a:t>PLM issue resolution  – Criteria &amp; Timeline</a:t>
            </a:r>
            <a:endParaRPr lang="en-US" dirty="0">
              <a:solidFill>
                <a:srgbClr val="003764"/>
              </a:solidFill>
            </a:endParaRPr>
          </a:p>
        </p:txBody>
      </p:sp>
      <p:pic>
        <p:nvPicPr>
          <p:cNvPr id="7" name="Picture 6"/>
          <p:cNvPicPr>
            <a:picLocks noChangeAspect="1"/>
          </p:cNvPicPr>
          <p:nvPr/>
        </p:nvPicPr>
        <p:blipFill>
          <a:blip r:embed="rId2"/>
          <a:stretch>
            <a:fillRect/>
          </a:stretch>
        </p:blipFill>
        <p:spPr>
          <a:xfrm>
            <a:off x="114446" y="1936827"/>
            <a:ext cx="5845000" cy="3121077"/>
          </a:xfrm>
          <a:prstGeom prst="rect">
            <a:avLst/>
          </a:prstGeom>
        </p:spPr>
      </p:pic>
    </p:spTree>
    <p:extLst>
      <p:ext uri="{BB962C8B-B14F-4D97-AF65-F5344CB8AC3E}">
        <p14:creationId xmlns:p14="http://schemas.microsoft.com/office/powerpoint/2010/main" val="11740388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C0B79708-41B2-4E13-BD78-D4CE465A36F4}"/>
              </a:ext>
            </a:extLst>
          </p:cNvPr>
          <p:cNvGraphicFramePr>
            <a:graphicFrameLocks noGrp="1"/>
          </p:cNvGraphicFramePr>
          <p:nvPr/>
        </p:nvGraphicFramePr>
        <p:xfrm>
          <a:off x="838200" y="1612962"/>
          <a:ext cx="6934200" cy="4399912"/>
        </p:xfrm>
        <a:graphic>
          <a:graphicData uri="http://schemas.openxmlformats.org/drawingml/2006/table">
            <a:tbl>
              <a:tblPr firstRow="1" bandRow="1">
                <a:tableStyleId>{5940675A-B579-460E-94D1-54222C63F5DA}</a:tableStyleId>
              </a:tblPr>
              <a:tblGrid>
                <a:gridCol w="769525">
                  <a:extLst>
                    <a:ext uri="{9D8B030D-6E8A-4147-A177-3AD203B41FA5}">
                      <a16:colId xmlns:a16="http://schemas.microsoft.com/office/drawing/2014/main" val="2220796404"/>
                    </a:ext>
                  </a:extLst>
                </a:gridCol>
                <a:gridCol w="2705085">
                  <a:extLst>
                    <a:ext uri="{9D8B030D-6E8A-4147-A177-3AD203B41FA5}">
                      <a16:colId xmlns:a16="http://schemas.microsoft.com/office/drawing/2014/main" val="2155138444"/>
                    </a:ext>
                  </a:extLst>
                </a:gridCol>
                <a:gridCol w="1729795">
                  <a:extLst>
                    <a:ext uri="{9D8B030D-6E8A-4147-A177-3AD203B41FA5}">
                      <a16:colId xmlns:a16="http://schemas.microsoft.com/office/drawing/2014/main" val="4283677250"/>
                    </a:ext>
                  </a:extLst>
                </a:gridCol>
                <a:gridCol w="1729795">
                  <a:extLst>
                    <a:ext uri="{9D8B030D-6E8A-4147-A177-3AD203B41FA5}">
                      <a16:colId xmlns:a16="http://schemas.microsoft.com/office/drawing/2014/main" val="3629792626"/>
                    </a:ext>
                  </a:extLst>
                </a:gridCol>
              </a:tblGrid>
              <a:tr h="581258">
                <a:tc rowSpan="2">
                  <a:txBody>
                    <a:bodyPr/>
                    <a:lstStyle/>
                    <a:p>
                      <a:pPr algn="ctr"/>
                      <a:r>
                        <a:rPr lang="en-US" sz="1400" b="1" dirty="0"/>
                        <a:t>Grade</a:t>
                      </a:r>
                    </a:p>
                  </a:txBody>
                  <a:tcPr anchor="ctr"/>
                </a:tc>
                <a:tc rowSpan="2">
                  <a:txBody>
                    <a:bodyPr/>
                    <a:lstStyle/>
                    <a:p>
                      <a:pPr algn="ctr"/>
                      <a:r>
                        <a:rPr lang="en-US" sz="1400" b="1" dirty="0"/>
                        <a:t>Type of failure</a:t>
                      </a:r>
                    </a:p>
                  </a:txBody>
                  <a:tcPr anchor="ctr"/>
                </a:tc>
                <a:tc>
                  <a:txBody>
                    <a:bodyPr/>
                    <a:lstStyle/>
                    <a:p>
                      <a:pPr algn="ctr"/>
                      <a:r>
                        <a:rPr lang="en-US" sz="1600" b="1" dirty="0"/>
                        <a:t>Current</a:t>
                      </a:r>
                      <a:r>
                        <a:rPr lang="en-US" sz="1600" b="1" baseline="0" dirty="0"/>
                        <a:t> criteria</a:t>
                      </a:r>
                      <a:endParaRPr lang="en-US" sz="1600" b="1" dirty="0"/>
                    </a:p>
                  </a:txBody>
                  <a:tcPr anchor="ctr">
                    <a:solidFill>
                      <a:srgbClr val="FFFF00"/>
                    </a:solidFill>
                  </a:tcPr>
                </a:tc>
                <a:tc>
                  <a:txBody>
                    <a:bodyPr/>
                    <a:lstStyle/>
                    <a:p>
                      <a:pPr algn="ctr"/>
                      <a:r>
                        <a:rPr lang="en-US" sz="1600" b="1" dirty="0"/>
                        <a:t>Modified criteria</a:t>
                      </a:r>
                    </a:p>
                  </a:txBody>
                  <a:tcPr anchor="ctr">
                    <a:solidFill>
                      <a:srgbClr val="92D050"/>
                    </a:solidFill>
                  </a:tcPr>
                </a:tc>
                <a:extLst>
                  <a:ext uri="{0D108BD9-81ED-4DB2-BD59-A6C34878D82A}">
                    <a16:rowId xmlns:a16="http://schemas.microsoft.com/office/drawing/2014/main" val="3793666642"/>
                  </a:ext>
                </a:extLst>
              </a:tr>
              <a:tr h="520073">
                <a:tc vMerge="1">
                  <a:txBody>
                    <a:bodyPr/>
                    <a:lstStyle/>
                    <a:p>
                      <a:endParaRPr lang="en-US"/>
                    </a:p>
                  </a:txBody>
                  <a:tcPr/>
                </a:tc>
                <a:tc vMerge="1">
                  <a:txBody>
                    <a:bodyPr/>
                    <a:lstStyle/>
                    <a:p>
                      <a:endParaRPr lang="en-US"/>
                    </a:p>
                  </a:txBody>
                  <a:tcPr/>
                </a:tc>
                <a:tc gridSpan="2">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1" dirty="0"/>
                        <a:t>Minimum PPRs</a:t>
                      </a:r>
                      <a:r>
                        <a:rPr lang="en-US" sz="1400" b="1" baseline="0" dirty="0"/>
                        <a:t> required for Issue creation</a:t>
                      </a:r>
                      <a:endParaRPr lang="en-US" sz="1400" b="1" dirty="0"/>
                    </a:p>
                  </a:txBody>
                  <a:tcPr anchor="ctr">
                    <a:noFill/>
                  </a:tcPr>
                </a:tc>
                <a:tc hMerge="1">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lang="en-US" sz="1400" b="1" dirty="0"/>
                    </a:p>
                  </a:txBody>
                  <a:tcPr anchor="ctr">
                    <a:noFill/>
                  </a:tcPr>
                </a:tc>
                <a:extLst>
                  <a:ext uri="{0D108BD9-81ED-4DB2-BD59-A6C34878D82A}">
                    <a16:rowId xmlns:a16="http://schemas.microsoft.com/office/drawing/2014/main" val="1986026483"/>
                  </a:ext>
                </a:extLst>
              </a:tr>
              <a:tr h="432141">
                <a:tc>
                  <a:txBody>
                    <a:bodyPr/>
                    <a:lstStyle/>
                    <a:p>
                      <a:pPr algn="ctr"/>
                      <a:r>
                        <a:rPr lang="en-US" sz="1400" dirty="0">
                          <a:latin typeface="+mn-lt"/>
                        </a:rPr>
                        <a:t>5</a:t>
                      </a:r>
                      <a:endParaRPr lang="en-US" sz="1400" b="1" dirty="0">
                        <a:latin typeface="+mn-lt"/>
                      </a:endParaRPr>
                    </a:p>
                  </a:txBody>
                  <a:tcPr anchor="ctr"/>
                </a:tc>
                <a:tc>
                  <a:txBody>
                    <a:bodyPr/>
                    <a:lstStyle/>
                    <a:p>
                      <a:pPr marL="285750" indent="-285750" algn="l">
                        <a:buFont typeface="Wingdings" panose="05000000000000000000" pitchFamily="2" charset="2"/>
                        <a:buChar char="§"/>
                      </a:pPr>
                      <a:r>
                        <a:rPr lang="en-US" sz="1400" dirty="0">
                          <a:latin typeface="+mn-lt"/>
                        </a:rPr>
                        <a:t>Severe</a:t>
                      </a:r>
                      <a:r>
                        <a:rPr lang="en-US" sz="1400" baseline="0" dirty="0">
                          <a:latin typeface="+mn-lt"/>
                        </a:rPr>
                        <a:t> impact</a:t>
                      </a:r>
                      <a:endParaRPr lang="en-US" sz="1400" dirty="0">
                        <a:latin typeface="+mn-lt"/>
                      </a:endParaRPr>
                    </a:p>
                  </a:txBody>
                  <a:tcPr anchor="ctr"/>
                </a:tc>
                <a:tc>
                  <a:txBody>
                    <a:bodyPr/>
                    <a:lstStyle/>
                    <a:p>
                      <a:pPr algn="ctr"/>
                      <a:r>
                        <a:rPr lang="en-US" sz="1400" b="0" dirty="0"/>
                        <a:t>1</a:t>
                      </a:r>
                    </a:p>
                  </a:txBody>
                  <a:tcPr anchor="ctr"/>
                </a:tc>
                <a:tc>
                  <a:txBody>
                    <a:bodyPr/>
                    <a:lstStyle/>
                    <a:p>
                      <a:pPr algn="ctr"/>
                      <a:r>
                        <a:rPr lang="en-US" sz="1400" b="0" dirty="0"/>
                        <a:t>1</a:t>
                      </a:r>
                    </a:p>
                  </a:txBody>
                  <a:tcPr anchor="ctr"/>
                </a:tc>
                <a:extLst>
                  <a:ext uri="{0D108BD9-81ED-4DB2-BD59-A6C34878D82A}">
                    <a16:rowId xmlns:a16="http://schemas.microsoft.com/office/drawing/2014/main" val="4132933026"/>
                  </a:ext>
                </a:extLst>
              </a:tr>
              <a:tr h="1038273">
                <a:tc>
                  <a:txBody>
                    <a:bodyPr/>
                    <a:lstStyle/>
                    <a:p>
                      <a:pPr algn="ctr"/>
                      <a:r>
                        <a:rPr lang="en-US" sz="1400" dirty="0">
                          <a:latin typeface="+mn-lt"/>
                        </a:rPr>
                        <a:t>4</a:t>
                      </a:r>
                      <a:endParaRPr lang="en-US" sz="1400" b="1" dirty="0">
                        <a:latin typeface="+mn-lt"/>
                      </a:endParaRPr>
                    </a:p>
                  </a:txBody>
                  <a:tcPr anchor="ctr"/>
                </a:tc>
                <a:tc>
                  <a:txBody>
                    <a:bodyPr/>
                    <a:lstStyle/>
                    <a:p>
                      <a:pPr marL="285750" indent="-285750" algn="l">
                        <a:buFont typeface="Wingdings" panose="05000000000000000000" pitchFamily="2" charset="2"/>
                        <a:buChar char="§"/>
                      </a:pPr>
                      <a:r>
                        <a:rPr lang="en-US" sz="1400" baseline="0" dirty="0">
                          <a:latin typeface="+mn-lt"/>
                        </a:rPr>
                        <a:t>Major aggregate failure / Major repair leading to walk home incidents.</a:t>
                      </a:r>
                    </a:p>
                    <a:p>
                      <a:pPr marL="285750" indent="-285750" algn="l">
                        <a:buFont typeface="Wingdings" panose="05000000000000000000" pitchFamily="2" charset="2"/>
                        <a:buChar char="§"/>
                      </a:pPr>
                      <a:r>
                        <a:rPr lang="en-US" sz="1400" baseline="0" dirty="0">
                          <a:latin typeface="+mn-lt"/>
                        </a:rPr>
                        <a:t>Regulation related issues.</a:t>
                      </a:r>
                    </a:p>
                  </a:txBody>
                  <a:tcPr anchor="ctr"/>
                </a:tc>
                <a:tc>
                  <a:txBody>
                    <a:bodyPr/>
                    <a:lstStyle/>
                    <a:p>
                      <a:pPr algn="ctr"/>
                      <a:r>
                        <a:rPr lang="en-US" sz="1400" b="0" baseline="0" dirty="0"/>
                        <a:t>3 Nos. over 1 months</a:t>
                      </a:r>
                      <a:endParaRPr lang="en-US" sz="1400" b="0" dirty="0"/>
                    </a:p>
                  </a:txBody>
                  <a:tcPr anchor="ctr"/>
                </a:tc>
                <a:tc>
                  <a:txBody>
                    <a:bodyPr/>
                    <a:lstStyle/>
                    <a:p>
                      <a:pPr algn="ctr"/>
                      <a:r>
                        <a:rPr lang="en-US" sz="1400" b="0" baseline="0" dirty="0"/>
                        <a:t>2 Nos. over 1 months</a:t>
                      </a:r>
                      <a:endParaRPr lang="en-US" sz="1400" b="0" dirty="0"/>
                    </a:p>
                  </a:txBody>
                  <a:tcPr anchor="ctr">
                    <a:solidFill>
                      <a:schemeClr val="accent4">
                        <a:lumMod val="20000"/>
                        <a:lumOff val="80000"/>
                      </a:schemeClr>
                    </a:solidFill>
                  </a:tcPr>
                </a:tc>
                <a:extLst>
                  <a:ext uri="{0D108BD9-81ED-4DB2-BD59-A6C34878D82A}">
                    <a16:rowId xmlns:a16="http://schemas.microsoft.com/office/drawing/2014/main" val="2147112039"/>
                  </a:ext>
                </a:extLst>
              </a:tr>
              <a:tr h="520073">
                <a:tc>
                  <a:txBody>
                    <a:bodyPr/>
                    <a:lstStyle/>
                    <a:p>
                      <a:pPr algn="ctr"/>
                      <a:r>
                        <a:rPr lang="en-US" sz="1400" dirty="0">
                          <a:latin typeface="+mn-lt"/>
                        </a:rPr>
                        <a:t>3</a:t>
                      </a:r>
                      <a:endParaRPr lang="en-US" sz="1400" b="1" dirty="0">
                        <a:latin typeface="+mn-lt"/>
                      </a:endParaRPr>
                    </a:p>
                  </a:txBody>
                  <a:tcPr anchor="ctr"/>
                </a:tc>
                <a:tc>
                  <a:txBody>
                    <a:bodyPr/>
                    <a:lstStyle/>
                    <a:p>
                      <a:pPr marL="285750" indent="-285750" algn="l">
                        <a:buFont typeface="Arial" panose="020B0604020202020204" pitchFamily="34" charset="0"/>
                        <a:buChar char="•"/>
                      </a:pPr>
                      <a:r>
                        <a:rPr lang="en-US" sz="1400" baseline="0" dirty="0">
                          <a:latin typeface="+mn-lt"/>
                        </a:rPr>
                        <a:t>Part failures not leading to walk home incidents</a:t>
                      </a:r>
                      <a:endParaRPr lang="en-US" sz="1400" dirty="0">
                        <a:latin typeface="+mn-lt"/>
                      </a:endParaRPr>
                    </a:p>
                  </a:txBody>
                  <a:tcPr anchor="ctr"/>
                </a:tc>
                <a:tc>
                  <a:txBody>
                    <a:bodyPr/>
                    <a:lstStyle/>
                    <a:p>
                      <a:pPr algn="ctr"/>
                      <a:r>
                        <a:rPr lang="en-US" sz="1400" b="0" dirty="0"/>
                        <a:t>5 Nos. over 1</a:t>
                      </a:r>
                      <a:r>
                        <a:rPr lang="en-US" sz="1400" b="0" baseline="0" dirty="0"/>
                        <a:t> month</a:t>
                      </a:r>
                      <a:endParaRPr lang="en-US" sz="1400" b="0" dirty="0"/>
                    </a:p>
                  </a:txBody>
                  <a:tcPr anchor="ctr"/>
                </a:tc>
                <a:tc>
                  <a:txBody>
                    <a:bodyPr/>
                    <a:lstStyle/>
                    <a:p>
                      <a:pPr algn="ctr"/>
                      <a:r>
                        <a:rPr lang="en-US" sz="1400" b="0" dirty="0"/>
                        <a:t>3 Nos. over 1</a:t>
                      </a:r>
                      <a:r>
                        <a:rPr lang="en-US" sz="1400" b="0" baseline="0" dirty="0"/>
                        <a:t> month</a:t>
                      </a:r>
                      <a:endParaRPr lang="en-US" sz="1400" b="0" dirty="0"/>
                    </a:p>
                  </a:txBody>
                  <a:tcPr anchor="ctr">
                    <a:solidFill>
                      <a:schemeClr val="accent4">
                        <a:lumMod val="20000"/>
                        <a:lumOff val="80000"/>
                      </a:schemeClr>
                    </a:solidFill>
                  </a:tcPr>
                </a:tc>
                <a:extLst>
                  <a:ext uri="{0D108BD9-81ED-4DB2-BD59-A6C34878D82A}">
                    <a16:rowId xmlns:a16="http://schemas.microsoft.com/office/drawing/2014/main" val="1435074447"/>
                  </a:ext>
                </a:extLst>
              </a:tr>
              <a:tr h="788021">
                <a:tc>
                  <a:txBody>
                    <a:bodyPr/>
                    <a:lstStyle/>
                    <a:p>
                      <a:pPr algn="ctr"/>
                      <a:r>
                        <a:rPr lang="en-US" sz="1400" dirty="0">
                          <a:latin typeface="+mn-lt"/>
                        </a:rPr>
                        <a:t>2</a:t>
                      </a:r>
                      <a:endParaRPr lang="en-US" sz="1400" b="1" dirty="0">
                        <a:latin typeface="+mn-lt"/>
                      </a:endParaRPr>
                    </a:p>
                  </a:txBody>
                  <a:tcPr anchor="ctr"/>
                </a:tc>
                <a:tc>
                  <a:txBody>
                    <a:bodyPr/>
                    <a:lstStyle/>
                    <a:p>
                      <a:pPr algn="l"/>
                      <a:r>
                        <a:rPr lang="en-US" sz="1400" dirty="0">
                          <a:latin typeface="+mn-lt"/>
                        </a:rPr>
                        <a:t>Irritant</a:t>
                      </a:r>
                      <a:r>
                        <a:rPr lang="en-US" sz="1400" baseline="0" dirty="0">
                          <a:latin typeface="+mn-lt"/>
                        </a:rPr>
                        <a:t> failures </a:t>
                      </a:r>
                      <a:endParaRPr lang="en-US" sz="1400" dirty="0">
                        <a:latin typeface="+mn-lt"/>
                      </a:endParaRPr>
                    </a:p>
                  </a:txBody>
                  <a:tcPr anchor="ct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8 Nos. over 1 month</a:t>
                      </a:r>
                    </a:p>
                  </a:txBody>
                  <a:tcPr anchor="ct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8 Nos. over 1 month</a:t>
                      </a:r>
                    </a:p>
                  </a:txBody>
                  <a:tcPr anchor="ctr"/>
                </a:tc>
                <a:extLst>
                  <a:ext uri="{0D108BD9-81ED-4DB2-BD59-A6C34878D82A}">
                    <a16:rowId xmlns:a16="http://schemas.microsoft.com/office/drawing/2014/main" val="1783657632"/>
                  </a:ext>
                </a:extLst>
              </a:tr>
              <a:tr h="520073">
                <a:tc>
                  <a:txBody>
                    <a:bodyPr/>
                    <a:lstStyle/>
                    <a:p>
                      <a:pPr algn="ctr"/>
                      <a:r>
                        <a:rPr lang="en-US" sz="1400" dirty="0">
                          <a:latin typeface="+mn-lt"/>
                        </a:rPr>
                        <a:t>1</a:t>
                      </a:r>
                      <a:endParaRPr lang="en-US" sz="1400" b="1" dirty="0">
                        <a:latin typeface="+mn-lt"/>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mn-lt"/>
                        </a:rPr>
                        <a:t>Minor issues /Aesthetic related</a:t>
                      </a:r>
                    </a:p>
                  </a:txBody>
                  <a:tcPr anchor="ct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12 Nos. over 1 month</a:t>
                      </a:r>
                    </a:p>
                  </a:txBody>
                  <a:tcPr anchor="ct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12 Nos. over 1 month</a:t>
                      </a:r>
                    </a:p>
                  </a:txBody>
                  <a:tcPr anchor="ctr"/>
                </a:tc>
                <a:extLst>
                  <a:ext uri="{0D108BD9-81ED-4DB2-BD59-A6C34878D82A}">
                    <a16:rowId xmlns:a16="http://schemas.microsoft.com/office/drawing/2014/main" val="2540737661"/>
                  </a:ext>
                </a:extLst>
              </a:tr>
            </a:tbl>
          </a:graphicData>
        </a:graphic>
      </p:graphicFrame>
      <p:sp>
        <p:nvSpPr>
          <p:cNvPr id="5"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defTabSz="1219170">
              <a:lnSpc>
                <a:spcPct val="100000"/>
              </a:lnSpc>
              <a:defRPr/>
            </a:pPr>
            <a:r>
              <a:rPr lang="en-US" dirty="0"/>
              <a:t>PLM issue – Revised creation criteria</a:t>
            </a:r>
          </a:p>
        </p:txBody>
      </p:sp>
      <p:sp>
        <p:nvSpPr>
          <p:cNvPr id="3" name="Rectangle 2"/>
          <p:cNvSpPr/>
          <p:nvPr/>
        </p:nvSpPr>
        <p:spPr>
          <a:xfrm>
            <a:off x="838200" y="959922"/>
            <a:ext cx="4263539" cy="369332"/>
          </a:xfrm>
          <a:prstGeom prst="rect">
            <a:avLst/>
          </a:prstGeom>
        </p:spPr>
        <p:txBody>
          <a:bodyPr wrap="none">
            <a:spAutoFit/>
          </a:bodyPr>
          <a:lstStyle/>
          <a:p>
            <a:r>
              <a:rPr lang="en-US" dirty="0"/>
              <a:t>Maximize coverage of Customer complaints</a:t>
            </a:r>
          </a:p>
        </p:txBody>
      </p:sp>
      <p:sp>
        <p:nvSpPr>
          <p:cNvPr id="6" name="Rectangle 5"/>
          <p:cNvSpPr/>
          <p:nvPr/>
        </p:nvSpPr>
        <p:spPr>
          <a:xfrm>
            <a:off x="838200" y="6269523"/>
            <a:ext cx="6934200" cy="461665"/>
          </a:xfrm>
          <a:prstGeom prst="rect">
            <a:avLst/>
          </a:prstGeom>
          <a:solidFill>
            <a:schemeClr val="accent4">
              <a:lumMod val="20000"/>
              <a:lumOff val="80000"/>
            </a:schemeClr>
          </a:solidFill>
        </p:spPr>
        <p:txBody>
          <a:bodyPr wrap="square" rtlCol="0">
            <a:spAutoFit/>
          </a:bodyPr>
          <a:lstStyle/>
          <a:p>
            <a:pPr marL="742950" lvl="1" indent="-285750">
              <a:lnSpc>
                <a:spcPct val="150000"/>
              </a:lnSpc>
              <a:buFont typeface="Wingdings" panose="05000000000000000000" pitchFamily="2" charset="2"/>
              <a:buChar char="§"/>
            </a:pPr>
            <a:r>
              <a:rPr lang="en-US" sz="1600" dirty="0"/>
              <a:t>23% Customer issues coverage will increase with new criteria</a:t>
            </a:r>
          </a:p>
        </p:txBody>
      </p:sp>
    </p:spTree>
    <p:extLst>
      <p:ext uri="{BB962C8B-B14F-4D97-AF65-F5344CB8AC3E}">
        <p14:creationId xmlns:p14="http://schemas.microsoft.com/office/powerpoint/2010/main" val="35793935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hart 9"/>
          <p:cNvGraphicFramePr>
            <a:graphicFrameLocks/>
          </p:cNvGraphicFramePr>
          <p:nvPr/>
        </p:nvGraphicFramePr>
        <p:xfrm>
          <a:off x="288225" y="1403324"/>
          <a:ext cx="5925762" cy="3621862"/>
        </p:xfrm>
        <a:graphic>
          <a:graphicData uri="http://schemas.openxmlformats.org/drawingml/2006/chart">
            <c:chart xmlns:c="http://schemas.openxmlformats.org/drawingml/2006/chart" xmlns:r="http://schemas.openxmlformats.org/officeDocument/2006/relationships" r:id="rId2"/>
          </a:graphicData>
        </a:graphic>
      </p:graphicFrame>
      <p:sp>
        <p:nvSpPr>
          <p:cNvPr id="12" name="Cloud Callout 11"/>
          <p:cNvSpPr/>
          <p:nvPr/>
        </p:nvSpPr>
        <p:spPr>
          <a:xfrm>
            <a:off x="4219374" y="1125394"/>
            <a:ext cx="1927123" cy="951858"/>
          </a:xfrm>
          <a:prstGeom prst="cloudCallout">
            <a:avLst>
              <a:gd name="adj1" fmla="val -25402"/>
              <a:gd name="adj2" fmla="val 9613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2060"/>
                </a:solidFill>
                <a:effectLst/>
                <a:uLnTx/>
                <a:uFillTx/>
                <a:latin typeface="Calibri" panose="020F0502020204030204"/>
                <a:ea typeface="+mn-ea"/>
                <a:cs typeface="+mn-cs"/>
              </a:rPr>
              <a:t>40% improvement from FY22</a:t>
            </a:r>
            <a:endParaRPr kumimoji="0" lang="en-IN" sz="1400" b="0" i="0" u="none" strike="noStrike" kern="1200" cap="none" spc="0" normalizeH="0" baseline="0" noProof="0" dirty="0">
              <a:ln>
                <a:noFill/>
              </a:ln>
              <a:solidFill>
                <a:srgbClr val="002060"/>
              </a:solidFill>
              <a:effectLst/>
              <a:uLnTx/>
              <a:uFillTx/>
              <a:latin typeface="Calibri" panose="020F0502020204030204"/>
              <a:ea typeface="+mn-ea"/>
              <a:cs typeface="+mn-cs"/>
            </a:endParaRPr>
          </a:p>
        </p:txBody>
      </p:sp>
      <p:sp>
        <p:nvSpPr>
          <p:cNvPr id="13" name="TextBox 12"/>
          <p:cNvSpPr txBox="1"/>
          <p:nvPr/>
        </p:nvSpPr>
        <p:spPr>
          <a:xfrm>
            <a:off x="8238837" y="979158"/>
            <a:ext cx="1624099"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3764"/>
                </a:solidFill>
                <a:effectLst/>
                <a:uLnTx/>
                <a:uFillTx/>
                <a:latin typeface="Calibri" panose="020F0502020204030204"/>
                <a:ea typeface="+mn-ea"/>
                <a:cs typeface="+mn-cs"/>
              </a:rPr>
              <a:t>Data as on: 31.03.2023</a:t>
            </a:r>
            <a:endParaRPr kumimoji="0" lang="en-IN" sz="1200"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2" name="Rectangle 1"/>
          <p:cNvSpPr/>
          <p:nvPr/>
        </p:nvSpPr>
        <p:spPr>
          <a:xfrm>
            <a:off x="288225" y="5151327"/>
            <a:ext cx="10417875" cy="1492716"/>
          </a:xfrm>
          <a:prstGeom prst="rect">
            <a:avLst/>
          </a:prstGeom>
          <a:solidFill>
            <a:schemeClr val="accent4">
              <a:lumMod val="20000"/>
              <a:lumOff val="80000"/>
            </a:schemeClr>
          </a:solidFill>
        </p:spPr>
        <p:txBody>
          <a:bodyPr wrap="square" rtlCol="0">
            <a:spAutoFit/>
          </a:bodyPr>
          <a:lstStyle/>
          <a:p>
            <a:pPr lvl="1">
              <a:lnSpc>
                <a:spcPct val="150000"/>
              </a:lnSpc>
            </a:pPr>
            <a:r>
              <a:rPr lang="en-US" dirty="0"/>
              <a:t>Key Progress / Achievement - FY23:</a:t>
            </a:r>
          </a:p>
          <a:p>
            <a:pPr marL="742950" lvl="1" indent="-285750">
              <a:buFont typeface="Wingdings" panose="05000000000000000000" pitchFamily="2" charset="2"/>
              <a:buChar char="§"/>
            </a:pPr>
            <a:r>
              <a:rPr lang="en-US" sz="1600" dirty="0"/>
              <a:t>Involvement of Stakeholders right from the initial stages of analysis</a:t>
            </a:r>
          </a:p>
          <a:p>
            <a:pPr marL="742950" lvl="1" indent="-285750">
              <a:buFont typeface="Wingdings" panose="05000000000000000000" pitchFamily="2" charset="2"/>
              <a:buChar char="§"/>
            </a:pPr>
            <a:r>
              <a:rPr lang="en-US" sz="1600" dirty="0"/>
              <a:t>Continuous daily management practice and timely decisions through QIC/PPRM </a:t>
            </a:r>
          </a:p>
          <a:p>
            <a:pPr marL="742950" lvl="1" indent="-285750">
              <a:buFont typeface="Wingdings" panose="05000000000000000000" pitchFamily="2" charset="2"/>
              <a:buChar char="§"/>
            </a:pPr>
            <a:r>
              <a:rPr lang="en-US" sz="1600" dirty="0"/>
              <a:t>i alert data used for faster root cause analysis.</a:t>
            </a:r>
          </a:p>
          <a:p>
            <a:pPr marL="742950" lvl="1" indent="-285750">
              <a:buFont typeface="Wingdings" panose="05000000000000000000" pitchFamily="2" charset="2"/>
              <a:buChar char="§"/>
            </a:pPr>
            <a:r>
              <a:rPr lang="en-US" sz="1600" dirty="0"/>
              <a:t>PLM process refinement carried out.</a:t>
            </a:r>
          </a:p>
        </p:txBody>
      </p:sp>
      <p:graphicFrame>
        <p:nvGraphicFramePr>
          <p:cNvPr id="15" name="Chart 14"/>
          <p:cNvGraphicFramePr>
            <a:graphicFrameLocks/>
          </p:cNvGraphicFramePr>
          <p:nvPr>
            <p:extLst>
              <p:ext uri="{D42A27DB-BD31-4B8C-83A1-F6EECF244321}">
                <p14:modId xmlns:p14="http://schemas.microsoft.com/office/powerpoint/2010/main" val="1983737518"/>
              </p:ext>
            </p:extLst>
          </p:nvPr>
        </p:nvGraphicFramePr>
        <p:xfrm>
          <a:off x="6389977" y="1403324"/>
          <a:ext cx="5585712" cy="3600836"/>
        </p:xfrm>
        <a:graphic>
          <a:graphicData uri="http://schemas.openxmlformats.org/drawingml/2006/chart">
            <c:chart xmlns:c="http://schemas.openxmlformats.org/drawingml/2006/chart" xmlns:r="http://schemas.openxmlformats.org/officeDocument/2006/relationships" r:id="rId3"/>
          </a:graphicData>
        </a:graphic>
      </p:graphicFrame>
      <p:sp>
        <p:nvSpPr>
          <p:cNvPr id="8"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defTabSz="1219170">
              <a:lnSpc>
                <a:spcPct val="100000"/>
              </a:lnSpc>
              <a:defRPr/>
            </a:pPr>
            <a:r>
              <a:rPr lang="en-US" dirty="0"/>
              <a:t>Enhance Speed of Issue Resolution</a:t>
            </a:r>
            <a:endParaRPr lang="en-US" dirty="0">
              <a:solidFill>
                <a:srgbClr val="003764"/>
              </a:solidFill>
            </a:endParaRPr>
          </a:p>
        </p:txBody>
      </p:sp>
    </p:spTree>
    <p:extLst>
      <p:ext uri="{BB962C8B-B14F-4D97-AF65-F5344CB8AC3E}">
        <p14:creationId xmlns:p14="http://schemas.microsoft.com/office/powerpoint/2010/main" val="13526962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87519575"/>
              </p:ext>
            </p:extLst>
          </p:nvPr>
        </p:nvGraphicFramePr>
        <p:xfrm>
          <a:off x="485802" y="1410540"/>
          <a:ext cx="11236036" cy="5273040"/>
        </p:xfrm>
        <a:graphic>
          <a:graphicData uri="http://schemas.openxmlformats.org/drawingml/2006/table">
            <a:tbl>
              <a:tblPr firstRow="1" bandRow="1">
                <a:tableStyleId>{5C22544A-7EE6-4342-B048-85BDC9FD1C3A}</a:tableStyleId>
              </a:tblPr>
              <a:tblGrid>
                <a:gridCol w="573882">
                  <a:extLst>
                    <a:ext uri="{9D8B030D-6E8A-4147-A177-3AD203B41FA5}">
                      <a16:colId xmlns:a16="http://schemas.microsoft.com/office/drawing/2014/main" val="1685073889"/>
                    </a:ext>
                  </a:extLst>
                </a:gridCol>
                <a:gridCol w="2742044">
                  <a:extLst>
                    <a:ext uri="{9D8B030D-6E8A-4147-A177-3AD203B41FA5}">
                      <a16:colId xmlns:a16="http://schemas.microsoft.com/office/drawing/2014/main" val="140545980"/>
                    </a:ext>
                  </a:extLst>
                </a:gridCol>
                <a:gridCol w="6271421">
                  <a:extLst>
                    <a:ext uri="{9D8B030D-6E8A-4147-A177-3AD203B41FA5}">
                      <a16:colId xmlns:a16="http://schemas.microsoft.com/office/drawing/2014/main" val="2052314729"/>
                    </a:ext>
                  </a:extLst>
                </a:gridCol>
                <a:gridCol w="1648689">
                  <a:extLst>
                    <a:ext uri="{9D8B030D-6E8A-4147-A177-3AD203B41FA5}">
                      <a16:colId xmlns:a16="http://schemas.microsoft.com/office/drawing/2014/main" val="4088688563"/>
                    </a:ext>
                  </a:extLst>
                </a:gridCol>
              </a:tblGrid>
              <a:tr h="246534">
                <a:tc>
                  <a:txBody>
                    <a:bodyPr/>
                    <a:lstStyle/>
                    <a:p>
                      <a:pPr algn="ctr"/>
                      <a:r>
                        <a:rPr lang="en-US" sz="1400" dirty="0">
                          <a:solidFill>
                            <a:srgbClr val="000000"/>
                          </a:solidFill>
                        </a:rPr>
                        <a:t>Sl No</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400" dirty="0">
                          <a:solidFill>
                            <a:srgbClr val="000000"/>
                          </a:solidFill>
                        </a:rPr>
                        <a:t>Challenges</a:t>
                      </a:r>
                      <a:endParaRPr lang="en-IN" sz="1400" dirty="0">
                        <a:solidFill>
                          <a:srgbClr val="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400" dirty="0">
                          <a:solidFill>
                            <a:srgbClr val="000000"/>
                          </a:solidFill>
                        </a:rPr>
                        <a:t>Action summary</a:t>
                      </a:r>
                      <a:endParaRPr lang="en-IN" sz="1400" dirty="0">
                        <a:solidFill>
                          <a:srgbClr val="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400" dirty="0">
                          <a:solidFill>
                            <a:srgbClr val="000000"/>
                          </a:solidFill>
                        </a:rPr>
                        <a:t>Cutoff / Target</a:t>
                      </a:r>
                      <a:endParaRPr lang="en-IN" sz="1400" dirty="0">
                        <a:solidFill>
                          <a:srgbClr val="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559076"/>
                  </a:ext>
                </a:extLst>
              </a:tr>
              <a:tr h="267783">
                <a:tc rowSpan="3">
                  <a:txBody>
                    <a:bodyPr/>
                    <a:lstStyle/>
                    <a:p>
                      <a:pPr algn="ctr"/>
                      <a:r>
                        <a:rPr lang="en-US" sz="1400" dirty="0">
                          <a:solidFill>
                            <a:srgbClr val="000000"/>
                          </a:solidFill>
                        </a:rPr>
                        <a:t>1</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3">
                  <a:txBody>
                    <a:bodyPr/>
                    <a:lstStyle/>
                    <a:p>
                      <a:r>
                        <a:rPr lang="en-US" sz="1400" dirty="0">
                          <a:solidFill>
                            <a:srgbClr val="000000"/>
                          </a:solidFill>
                        </a:rPr>
                        <a:t>Implementation delay</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3">
                  <a:txBody>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mn-lt"/>
                          <a:ea typeface="+mn-ea"/>
                          <a:cs typeface="+mn-cs"/>
                        </a:rPr>
                        <a:t>Pre-EDM part cutover being discussed in QIC for decision</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mn-lt"/>
                          <a:ea typeface="+mn-ea"/>
                          <a:cs typeface="+mn-cs"/>
                        </a:rPr>
                        <a:t>S&amp;SC to improve implementation percentage from 27% to 90% - to follow SOP for obsolescence, inventory alert to supplier &amp; fast forward field failure EDM’s.</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mn-lt"/>
                          <a:ea typeface="+mn-ea"/>
                          <a:cs typeface="+mn-cs"/>
                        </a:rPr>
                        <a:t>Formation of Quick Action Committee involving Sourcing, Finance, PMG &amp; QIC for quicker cost approval of improvement actions.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dirty="0">
                          <a:solidFill>
                            <a:srgbClr val="000000"/>
                          </a:solidFill>
                        </a:rPr>
                        <a:t>C: Feb’22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2376635144"/>
                  </a:ext>
                </a:extLst>
              </a:tr>
              <a:tr h="290098">
                <a:tc vMerge="1">
                  <a:txBody>
                    <a:bodyPr/>
                    <a:lstStyle/>
                    <a:p>
                      <a:endParaRPr lang="en-IN"/>
                    </a:p>
                  </a:txBody>
                  <a:tcPr/>
                </a:tc>
                <a:tc vMerge="1">
                  <a:txBody>
                    <a:bodyPr/>
                    <a:lstStyle/>
                    <a:p>
                      <a:endParaRPr lang="en-IN"/>
                    </a:p>
                  </a:txBody>
                  <a:tcPr/>
                </a:tc>
                <a:tc vMerge="1">
                  <a:txBody>
                    <a:bodyPr/>
                    <a:lstStyle/>
                    <a:p>
                      <a:endParaRPr lang="en-IN"/>
                    </a:p>
                  </a:txBody>
                  <a:tcPr/>
                </a:tc>
                <a:tc>
                  <a:txBody>
                    <a:bodyPr/>
                    <a:lstStyle/>
                    <a:p>
                      <a:pPr algn="ctr"/>
                      <a:r>
                        <a:rPr lang="en-US" sz="1400" dirty="0">
                          <a:solidFill>
                            <a:srgbClr val="000000"/>
                          </a:solidFill>
                        </a:rPr>
                        <a:t>T: May’23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3241850616"/>
                  </a:ext>
                </a:extLst>
              </a:tr>
              <a:tr h="290098">
                <a:tc vMerge="1">
                  <a:txBody>
                    <a:bodyPr/>
                    <a:lstStyle/>
                    <a:p>
                      <a:endParaRPr lang="en-IN"/>
                    </a:p>
                  </a:txBody>
                  <a:tcPr/>
                </a:tc>
                <a:tc vMerge="1">
                  <a:txBody>
                    <a:bodyPr/>
                    <a:lstStyle/>
                    <a:p>
                      <a:endParaRPr lang="en-IN"/>
                    </a:p>
                  </a:txBody>
                  <a:tcPr/>
                </a:tc>
                <a:tc vMerge="1">
                  <a:txBody>
                    <a:bodyPr/>
                    <a:lstStyle/>
                    <a:p>
                      <a:endParaRPr lang="en-IN"/>
                    </a:p>
                  </a:txBody>
                  <a:tcPr/>
                </a:tc>
                <a:tc>
                  <a:txBody>
                    <a:bodyPr/>
                    <a:lstStyle/>
                    <a:p>
                      <a:pPr algn="ctr"/>
                      <a:r>
                        <a:rPr lang="en-US" sz="1400" dirty="0">
                          <a:solidFill>
                            <a:srgbClr val="000000"/>
                          </a:solidFill>
                        </a:rPr>
                        <a:t>Q</a:t>
                      </a:r>
                      <a:r>
                        <a:rPr lang="en-US" sz="1400" baseline="0" dirty="0">
                          <a:solidFill>
                            <a:srgbClr val="000000"/>
                          </a:solidFill>
                        </a:rPr>
                        <a:t> Council Approval</a:t>
                      </a:r>
                      <a:endParaRPr lang="en-US"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3031655878"/>
                  </a:ext>
                </a:extLst>
              </a:tr>
              <a:tr h="345886">
                <a:tc rowSpan="3">
                  <a:txBody>
                    <a:bodyPr/>
                    <a:lstStyle/>
                    <a:p>
                      <a:pPr algn="ctr"/>
                      <a:r>
                        <a:rPr lang="en-US" sz="1400" dirty="0">
                          <a:solidFill>
                            <a:srgbClr val="000000"/>
                          </a:solidFill>
                        </a:rPr>
                        <a:t>2</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3">
                  <a:txBody>
                    <a:bodyPr/>
                    <a:lstStyle/>
                    <a:p>
                      <a:r>
                        <a:rPr lang="en-US" sz="1400" dirty="0">
                          <a:solidFill>
                            <a:srgbClr val="000000"/>
                          </a:solidFill>
                        </a:rPr>
                        <a:t>Delay due to Cause</a:t>
                      </a:r>
                      <a:r>
                        <a:rPr lang="en-US" sz="1400" baseline="0" dirty="0">
                          <a:solidFill>
                            <a:srgbClr val="000000"/>
                          </a:solidFill>
                        </a:rPr>
                        <a:t> or Action validation</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3">
                  <a:txBody>
                    <a:bodyPr/>
                    <a:lstStyle/>
                    <a:p>
                      <a:pPr marL="285750" indent="-285750">
                        <a:buFont typeface="Wingdings" panose="05000000000000000000" pitchFamily="2" charset="2"/>
                        <a:buChar char="§"/>
                      </a:pPr>
                      <a:r>
                        <a:rPr lang="en-US" sz="1400" dirty="0">
                          <a:solidFill>
                            <a:srgbClr val="000000"/>
                          </a:solidFill>
                        </a:rPr>
                        <a:t>Dedicated</a:t>
                      </a:r>
                      <a:r>
                        <a:rPr lang="en-US" sz="1400" baseline="0" dirty="0">
                          <a:solidFill>
                            <a:srgbClr val="000000"/>
                          </a:solidFill>
                        </a:rPr>
                        <a:t> test bed for field failure validations – COP test bet to be shared</a:t>
                      </a:r>
                      <a:endParaRPr lang="en-US" sz="1400" dirty="0">
                        <a:solidFill>
                          <a:srgbClr val="000000"/>
                        </a:solidFill>
                      </a:endParaRPr>
                    </a:p>
                    <a:p>
                      <a:pPr marL="285750" indent="-285750">
                        <a:buFont typeface="Wingdings" panose="05000000000000000000" pitchFamily="2" charset="2"/>
                        <a:buChar char="§"/>
                      </a:pPr>
                      <a:r>
                        <a:rPr lang="en-US" sz="1400" dirty="0">
                          <a:solidFill>
                            <a:srgbClr val="000000"/>
                          </a:solidFill>
                        </a:rPr>
                        <a:t>Usage of validation tools (CAE / CTL analysis).</a:t>
                      </a:r>
                    </a:p>
                    <a:p>
                      <a:pPr marL="285750" indent="-285750">
                        <a:buFont typeface="Wingdings" panose="05000000000000000000" pitchFamily="2" charset="2"/>
                        <a:buChar char="§"/>
                      </a:pPr>
                      <a:r>
                        <a:rPr lang="en-US" sz="1400" dirty="0">
                          <a:solidFill>
                            <a:srgbClr val="000000"/>
                          </a:solidFill>
                        </a:rPr>
                        <a:t>All field conditions (application)</a:t>
                      </a:r>
                      <a:r>
                        <a:rPr lang="en-US" sz="1400" baseline="0" dirty="0">
                          <a:solidFill>
                            <a:srgbClr val="000000"/>
                          </a:solidFill>
                        </a:rPr>
                        <a:t> to be considered for validations (Eg. Tippler, Tip-Trailer application)</a:t>
                      </a:r>
                    </a:p>
                    <a:p>
                      <a:pPr marL="285750" indent="-285750">
                        <a:buFont typeface="Wingdings" panose="05000000000000000000" pitchFamily="2" charset="2"/>
                        <a:buChar char="§"/>
                      </a:pPr>
                      <a:r>
                        <a:rPr lang="en-US" sz="1400" baseline="0" dirty="0">
                          <a:solidFill>
                            <a:srgbClr val="000000"/>
                          </a:solidFill>
                        </a:rPr>
                        <a:t>QIC to be empowered for implementation of actions based on risk assessment  (case to case basis) and validation shall be carried out in parallel.</a:t>
                      </a:r>
                      <a:endParaRPr lang="en-US"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dirty="0">
                          <a:solidFill>
                            <a:srgbClr val="000000"/>
                          </a:solidFill>
                        </a:rPr>
                        <a:t>T: May’23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2681611646"/>
                  </a:ext>
                </a:extLst>
              </a:tr>
              <a:tr h="40725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r>
                        <a:rPr lang="en-US" sz="1400" baseline="0" dirty="0">
                          <a:solidFill>
                            <a:srgbClr val="000000"/>
                          </a:solidFill>
                        </a:rPr>
                        <a:t>Continuous</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9828162"/>
                  </a:ext>
                </a:extLst>
              </a:tr>
              <a:tr h="40725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a:solidFill>
                            <a:srgbClr val="000000"/>
                          </a:solidFill>
                        </a:rPr>
                        <a:t>Q</a:t>
                      </a:r>
                      <a:r>
                        <a:rPr lang="en-US" sz="1400" baseline="0" dirty="0">
                          <a:solidFill>
                            <a:srgbClr val="000000"/>
                          </a:solidFill>
                        </a:rPr>
                        <a:t> Council Approval</a:t>
                      </a:r>
                      <a:endParaRPr lang="en-US"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2838124246"/>
                  </a:ext>
                </a:extLst>
              </a:tr>
              <a:tr h="510764">
                <a:tc rowSpan="2">
                  <a:txBody>
                    <a:bodyPr/>
                    <a:lstStyle/>
                    <a:p>
                      <a:pPr algn="ctr"/>
                      <a:r>
                        <a:rPr lang="en-US" sz="1400" dirty="0">
                          <a:solidFill>
                            <a:srgbClr val="000000"/>
                          </a:solidFill>
                        </a:rPr>
                        <a:t>3</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000000"/>
                          </a:solidFill>
                        </a:rPr>
                        <a:t>Delay</a:t>
                      </a:r>
                      <a:r>
                        <a:rPr lang="en-US" sz="1400" baseline="0" dirty="0">
                          <a:solidFill>
                            <a:srgbClr val="000000"/>
                          </a:solidFill>
                        </a:rPr>
                        <a:t> due to issue complexity / </a:t>
                      </a:r>
                      <a:r>
                        <a:rPr lang="en-US" sz="1400" dirty="0">
                          <a:solidFill>
                            <a:srgbClr val="000000"/>
                          </a:solidFill>
                        </a:rPr>
                        <a:t>Stakeholders acceptance delay</a:t>
                      </a:r>
                      <a:endParaRPr lang="en-IN" sz="1400" dirty="0">
                        <a:solidFill>
                          <a:srgbClr val="000000"/>
                        </a:solidFill>
                      </a:endParaRPr>
                    </a:p>
                    <a:p>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2">
                  <a:txBody>
                    <a:bodyPr/>
                    <a:lstStyle/>
                    <a:p>
                      <a:pPr marL="285750" marR="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1400" dirty="0">
                          <a:solidFill>
                            <a:srgbClr val="000000"/>
                          </a:solidFill>
                        </a:rPr>
                        <a:t>CFT</a:t>
                      </a:r>
                      <a:r>
                        <a:rPr lang="en-US" sz="1400" baseline="0" dirty="0">
                          <a:solidFill>
                            <a:srgbClr val="000000"/>
                          </a:solidFill>
                        </a:rPr>
                        <a:t> approach (involved stake holders) being followed for all issues during initial stages of analysis &amp; All issues with root cause are being discussed in QIC.</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800" baseline="0" dirty="0">
                        <a:solidFill>
                          <a:srgbClr val="000000"/>
                        </a:solidFill>
                      </a:endParaRPr>
                    </a:p>
                    <a:p>
                      <a:pPr marL="285750" indent="-285750">
                        <a:buFont typeface="Wingdings" panose="05000000000000000000" pitchFamily="2" charset="2"/>
                        <a:buChar char="§"/>
                      </a:pPr>
                      <a:r>
                        <a:rPr lang="en-US" sz="1400" dirty="0">
                          <a:solidFill>
                            <a:srgbClr val="000000"/>
                          </a:solidFill>
                        </a:rPr>
                        <a:t>Involvement of 3</a:t>
                      </a:r>
                      <a:r>
                        <a:rPr lang="en-US" sz="1400" baseline="30000" dirty="0">
                          <a:solidFill>
                            <a:srgbClr val="000000"/>
                          </a:solidFill>
                        </a:rPr>
                        <a:t>rd</a:t>
                      </a:r>
                      <a:r>
                        <a:rPr lang="en-US" sz="1400" baseline="0" dirty="0">
                          <a:solidFill>
                            <a:srgbClr val="000000"/>
                          </a:solidFill>
                        </a:rPr>
                        <a:t> party</a:t>
                      </a:r>
                      <a:r>
                        <a:rPr lang="en-US" sz="1400" dirty="0">
                          <a:solidFill>
                            <a:srgbClr val="000000"/>
                          </a:solidFill>
                        </a:rPr>
                        <a:t> agencies</a:t>
                      </a:r>
                      <a:r>
                        <a:rPr lang="en-US" sz="1400" baseline="0" dirty="0">
                          <a:solidFill>
                            <a:srgbClr val="000000"/>
                          </a:solidFill>
                        </a:rPr>
                        <a:t> for failure analysis (IIT, external agencies etc.)</a:t>
                      </a:r>
                    </a:p>
                    <a:p>
                      <a:pPr marL="285750" indent="-285750">
                        <a:buFont typeface="Wingdings" panose="05000000000000000000" pitchFamily="2" charset="2"/>
                        <a:buChar char="§"/>
                      </a:pPr>
                      <a:endParaRPr lang="en-IN" sz="1400" dirty="0">
                        <a:solidFill>
                          <a:srgbClr val="000000"/>
                        </a:solidFill>
                      </a:endParaRPr>
                    </a:p>
                    <a:p>
                      <a:pPr marL="285750" indent="-285750">
                        <a:buFont typeface="Wingdings" panose="05000000000000000000" pitchFamily="2" charset="2"/>
                        <a:buChar char="§"/>
                      </a:pPr>
                      <a:r>
                        <a:rPr lang="en-US" sz="1400" baseline="0" dirty="0">
                          <a:solidFill>
                            <a:srgbClr val="000000"/>
                          </a:solidFill>
                        </a:rPr>
                        <a:t>PLM process changed (Multiple attribution can be assigned for a single issue)</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dirty="0">
                          <a:solidFill>
                            <a:srgbClr val="000000"/>
                          </a:solidFill>
                        </a:rPr>
                        <a:t>Continuous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74044523"/>
                  </a:ext>
                </a:extLst>
              </a:tr>
              <a:tr h="580196">
                <a:tc vMerge="1">
                  <a:txBody>
                    <a:bodyPr/>
                    <a:lstStyle/>
                    <a:p>
                      <a:endParaRPr lang="en-IN"/>
                    </a:p>
                  </a:txBody>
                  <a:tcPr/>
                </a:tc>
                <a:tc vMerge="1">
                  <a:txBody>
                    <a:bodyPr/>
                    <a:lstStyle/>
                    <a:p>
                      <a:endParaRPr lang="en-IN"/>
                    </a:p>
                  </a:txBody>
                  <a:tcPr/>
                </a:tc>
                <a:tc vMerge="1">
                  <a:txBody>
                    <a:bodyPr/>
                    <a:lstStyle/>
                    <a:p>
                      <a:endParaRPr lang="en-IN"/>
                    </a:p>
                  </a:txBody>
                  <a:tcPr/>
                </a:tc>
                <a:tc>
                  <a:txBody>
                    <a:bodyPr/>
                    <a:lstStyle/>
                    <a:p>
                      <a:pPr algn="ctr"/>
                      <a:r>
                        <a:rPr lang="en-US" sz="1400" dirty="0">
                          <a:solidFill>
                            <a:srgbClr val="000000"/>
                          </a:solidFill>
                        </a:rPr>
                        <a:t>C: Mar’22</a:t>
                      </a:r>
                    </a:p>
                    <a:p>
                      <a:pPr marL="0" marR="0" indent="0" algn="ctr" defTabSz="914400" rtl="0" eaLnBrk="1" fontAlgn="auto" latinLnBrk="0" hangingPunct="1">
                        <a:lnSpc>
                          <a:spcPct val="100000"/>
                        </a:lnSpc>
                        <a:spcBef>
                          <a:spcPts val="0"/>
                        </a:spcBef>
                        <a:spcAft>
                          <a:spcPts val="0"/>
                        </a:spcAft>
                        <a:buClrTx/>
                        <a:buSzTx/>
                        <a:buFontTx/>
                        <a:buNone/>
                        <a:tabLst/>
                        <a:defRPr/>
                      </a:pPr>
                      <a:endParaRPr lang="en-US" sz="1400" dirty="0">
                        <a:solidFill>
                          <a:srgbClr val="000000"/>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a:solidFill>
                            <a:srgbClr val="000000"/>
                          </a:solidFill>
                        </a:rPr>
                        <a:t>C:</a:t>
                      </a:r>
                      <a:r>
                        <a:rPr lang="en-US" sz="1400" baseline="0" dirty="0">
                          <a:solidFill>
                            <a:srgbClr val="000000"/>
                          </a:solidFill>
                        </a:rPr>
                        <a:t> Nov’21</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44253266"/>
                  </a:ext>
                </a:extLst>
              </a:tr>
              <a:tr h="847979">
                <a:tc>
                  <a:txBody>
                    <a:bodyPr/>
                    <a:lstStyle/>
                    <a:p>
                      <a:pPr algn="ctr"/>
                      <a:r>
                        <a:rPr lang="en-US" sz="1400" dirty="0">
                          <a:solidFill>
                            <a:srgbClr val="000000"/>
                          </a:solidFill>
                        </a:rPr>
                        <a:t>4</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solidFill>
                            <a:srgbClr val="000000"/>
                          </a:solidFill>
                        </a:rPr>
                        <a:t>Analysis delay</a:t>
                      </a:r>
                      <a:r>
                        <a:rPr lang="en-US" sz="1400" baseline="0" dirty="0">
                          <a:solidFill>
                            <a:srgbClr val="000000"/>
                          </a:solidFill>
                        </a:rPr>
                        <a:t> (Supplier)</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mn-lt"/>
                          <a:ea typeface="+mn-ea"/>
                          <a:cs typeface="+mn-cs"/>
                        </a:rPr>
                        <a:t>Weekly review with Suppliers (working level) and fortnightly review at management level for all proprietary suppliers (M/s Cummins, Bosch (B panel meeting), DTVS, Meritor etc.).</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mn-lt"/>
                          <a:ea typeface="+mn-ea"/>
                          <a:cs typeface="+mn-cs"/>
                        </a:rPr>
                        <a:t>6 sigma project carried out at M/s Cummins to improve speed of resolution.</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1400" dirty="0">
                          <a:solidFill>
                            <a:srgbClr val="000000"/>
                          </a:solidFill>
                        </a:rPr>
                        <a:t>Utilization of mfg plant lab / external sources for speeding up the analysis.</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dirty="0">
                          <a:solidFill>
                            <a:srgbClr val="000000"/>
                          </a:solidFill>
                        </a:rPr>
                        <a:t>BSVI</a:t>
                      </a:r>
                      <a:r>
                        <a:rPr lang="en-US" sz="1400" baseline="0" dirty="0">
                          <a:solidFill>
                            <a:srgbClr val="000000"/>
                          </a:solidFill>
                        </a:rPr>
                        <a:t> launch</a:t>
                      </a:r>
                    </a:p>
                    <a:p>
                      <a:pPr algn="ctr"/>
                      <a:endParaRPr lang="en-US" sz="1400" baseline="0" dirty="0">
                        <a:solidFill>
                          <a:srgbClr val="000000"/>
                        </a:solidFill>
                      </a:endParaRPr>
                    </a:p>
                    <a:p>
                      <a:pPr algn="ctr"/>
                      <a:r>
                        <a:rPr lang="en-US" sz="1400" baseline="0" dirty="0">
                          <a:solidFill>
                            <a:srgbClr val="000000"/>
                          </a:solidFill>
                        </a:rPr>
                        <a:t>C: Jun’22</a:t>
                      </a:r>
                    </a:p>
                    <a:p>
                      <a:pPr algn="ctr"/>
                      <a:r>
                        <a:rPr lang="en-US" sz="1400" baseline="0" dirty="0">
                          <a:solidFill>
                            <a:srgbClr val="000000"/>
                          </a:solidFill>
                        </a:rPr>
                        <a:t>Continuous</a:t>
                      </a:r>
                      <a:endParaRPr lang="en-IN" sz="1400" dirty="0">
                        <a:solidFill>
                          <a:srgbClr val="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3320155850"/>
                  </a:ext>
                </a:extLst>
              </a:tr>
            </a:tbl>
          </a:graphicData>
        </a:graphic>
      </p:graphicFrame>
      <p:sp>
        <p:nvSpPr>
          <p:cNvPr id="5" name="Title 1"/>
          <p:cNvSpPr txBox="1">
            <a:spLocks/>
          </p:cNvSpPr>
          <p:nvPr/>
        </p:nvSpPr>
        <p:spPr>
          <a:xfrm>
            <a:off x="838200" y="365126"/>
            <a:ext cx="10224752" cy="779462"/>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defTabSz="1219170">
              <a:lnSpc>
                <a:spcPct val="100000"/>
              </a:lnSpc>
              <a:defRPr/>
            </a:pPr>
            <a:r>
              <a:rPr lang="en-US" dirty="0"/>
              <a:t>Speed of Issue Resolution - Action status (based on last 3 years): </a:t>
            </a:r>
          </a:p>
        </p:txBody>
      </p:sp>
    </p:spTree>
    <p:extLst>
      <p:ext uri="{BB962C8B-B14F-4D97-AF65-F5344CB8AC3E}">
        <p14:creationId xmlns:p14="http://schemas.microsoft.com/office/powerpoint/2010/main" val="30473385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a:defRPr/>
            </a:pPr>
            <a:r>
              <a:rPr lang="en-US" dirty="0"/>
              <a:t>Summarize / Decisions Box </a:t>
            </a:r>
          </a:p>
        </p:txBody>
      </p:sp>
      <p:sp>
        <p:nvSpPr>
          <p:cNvPr id="8" name="TextBox 7"/>
          <p:cNvSpPr txBox="1"/>
          <p:nvPr/>
        </p:nvSpPr>
        <p:spPr>
          <a:xfrm>
            <a:off x="616527" y="1759528"/>
            <a:ext cx="11187546" cy="4467057"/>
          </a:xfrm>
          <a:prstGeom prst="rect">
            <a:avLst/>
          </a:prstGeom>
          <a:noFill/>
        </p:spPr>
        <p:txBody>
          <a:bodyPr wrap="square" rtlCol="0">
            <a:spAutoFit/>
          </a:bodyPr>
          <a:lstStyle/>
          <a:p>
            <a:pPr marL="342900" indent="-342900">
              <a:lnSpc>
                <a:spcPct val="150000"/>
              </a:lnSpc>
              <a:buFont typeface="Wingdings" panose="05000000000000000000" pitchFamily="2" charset="2"/>
              <a:buChar char="§"/>
            </a:pPr>
            <a:r>
              <a:rPr lang="en-GB" sz="2400" dirty="0"/>
              <a:t>Reduction of Warranty Cost -  </a:t>
            </a:r>
            <a:r>
              <a:rPr lang="en-US" sz="2400" dirty="0"/>
              <a:t>Clutch failure action implementation as CFT</a:t>
            </a:r>
          </a:p>
          <a:p>
            <a:pPr marL="342900" indent="-342900">
              <a:lnSpc>
                <a:spcPct val="150000"/>
              </a:lnSpc>
              <a:buFont typeface="Wingdings" panose="05000000000000000000" pitchFamily="2" charset="2"/>
              <a:buChar char="§"/>
            </a:pPr>
            <a:r>
              <a:rPr lang="en-GB" sz="2400" dirty="0"/>
              <a:t>Reduction of Unscheduled visits -</a:t>
            </a:r>
          </a:p>
          <a:p>
            <a:pPr>
              <a:lnSpc>
                <a:spcPct val="150000"/>
              </a:lnSpc>
            </a:pPr>
            <a:r>
              <a:rPr lang="en-GB" sz="2400" dirty="0"/>
              <a:t>	</a:t>
            </a:r>
            <a:r>
              <a:rPr lang="en-US" sz="2400" dirty="0"/>
              <a:t>Top 5 area office to be visited for analysis – 3 executives / area office to be assigned for 3 months.</a:t>
            </a:r>
          </a:p>
          <a:p>
            <a:pPr marL="342900" indent="-342900">
              <a:lnSpc>
                <a:spcPct val="150000"/>
              </a:lnSpc>
              <a:buFont typeface="Wingdings" panose="05000000000000000000" pitchFamily="2" charset="2"/>
              <a:buChar char="§"/>
            </a:pPr>
            <a:r>
              <a:rPr lang="en-GB" sz="2400" dirty="0"/>
              <a:t>Improve Speed of issue resolution-</a:t>
            </a:r>
          </a:p>
          <a:p>
            <a:pPr marL="800100" lvl="1" indent="-342900">
              <a:lnSpc>
                <a:spcPct val="150000"/>
              </a:lnSpc>
              <a:buFont typeface="Wingdings" panose="05000000000000000000" pitchFamily="2" charset="2"/>
              <a:buChar char="§"/>
            </a:pPr>
            <a:r>
              <a:rPr lang="en-US" sz="2400" dirty="0"/>
              <a:t>Formation of Quick Action Committee</a:t>
            </a:r>
          </a:p>
          <a:p>
            <a:pPr marL="800100" lvl="1" indent="-342900">
              <a:lnSpc>
                <a:spcPct val="150000"/>
              </a:lnSpc>
              <a:buFont typeface="Wingdings" panose="05000000000000000000" pitchFamily="2" charset="2"/>
              <a:buChar char="§"/>
            </a:pPr>
            <a:r>
              <a:rPr lang="en-US" sz="2400" dirty="0"/>
              <a:t> QIC to be empowered for implementation of actions based on risk assessment  (case to case basis) and validation shall be carried out in parallel.</a:t>
            </a:r>
            <a:endParaRPr lang="en-GB" sz="2400" dirty="0"/>
          </a:p>
        </p:txBody>
      </p:sp>
    </p:spTree>
    <p:extLst>
      <p:ext uri="{BB962C8B-B14F-4D97-AF65-F5344CB8AC3E}">
        <p14:creationId xmlns:p14="http://schemas.microsoft.com/office/powerpoint/2010/main" val="14446746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14814" y="402672"/>
            <a:ext cx="7798525" cy="3121834"/>
          </a:xfrm>
          <a:prstGeom prst="rect">
            <a:avLst/>
          </a:prstGeom>
        </p:spPr>
      </p:pic>
    </p:spTree>
    <p:extLst>
      <p:ext uri="{BB962C8B-B14F-4D97-AF65-F5344CB8AC3E}">
        <p14:creationId xmlns:p14="http://schemas.microsoft.com/office/powerpoint/2010/main" val="1672999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a:spLocks noChangeArrowheads="1"/>
          </p:cNvSpPr>
          <p:nvPr/>
        </p:nvSpPr>
        <p:spPr bwMode="auto">
          <a:xfrm>
            <a:off x="526014" y="4187230"/>
            <a:ext cx="5363451" cy="369333"/>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sz="1400" b="1">
                <a:solidFill>
                  <a:prstClr val="black"/>
                </a:solidFill>
              </a:defRPr>
            </a:lvl1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dirty="0">
                <a:ln>
                  <a:noFill/>
                </a:ln>
                <a:solidFill>
                  <a:srgbClr val="003764"/>
                </a:solidFill>
                <a:effectLst/>
                <a:uLnTx/>
                <a:uFillTx/>
                <a:latin typeface="Calibri"/>
                <a:ea typeface="+mn-ea"/>
                <a:cs typeface="+mn-cs"/>
              </a:rPr>
              <a:t>Warranty expenditure in Rs. Cr</a:t>
            </a:r>
            <a:endParaRPr kumimoji="0" lang="en-US" sz="1800" b="1" i="0" u="none" strike="noStrike" kern="1200" cap="none" spc="0" normalizeH="0" baseline="0" noProof="0" dirty="0">
              <a:ln>
                <a:noFill/>
              </a:ln>
              <a:solidFill>
                <a:srgbClr val="003764"/>
              </a:solidFill>
              <a:effectLst/>
              <a:uLnTx/>
              <a:uFillTx/>
              <a:latin typeface="Calibri"/>
              <a:ea typeface="+mn-ea"/>
              <a:cs typeface="+mn-cs"/>
            </a:endParaRPr>
          </a:p>
        </p:txBody>
      </p:sp>
      <p:sp>
        <p:nvSpPr>
          <p:cNvPr id="2" name="TextBox 1"/>
          <p:cNvSpPr txBox="1"/>
          <p:nvPr/>
        </p:nvSpPr>
        <p:spPr>
          <a:xfrm>
            <a:off x="173618" y="6540438"/>
            <a:ext cx="6333423" cy="2539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003764"/>
                </a:solidFill>
                <a:effectLst/>
                <a:uLnTx/>
                <a:uFillTx/>
                <a:latin typeface="Calibri" panose="020F0502020204030204"/>
                <a:ea typeface="+mn-ea"/>
                <a:cs typeface="+mn-cs"/>
              </a:rPr>
              <a:t>Overall warranty expenditure is inclusive of tax &amp; spares margin Tax &amp; spares margin contributes to 40%</a:t>
            </a:r>
          </a:p>
        </p:txBody>
      </p:sp>
      <p:sp>
        <p:nvSpPr>
          <p:cNvPr id="21" name="TextBox 20"/>
          <p:cNvSpPr txBox="1">
            <a:spLocks noChangeArrowheads="1"/>
          </p:cNvSpPr>
          <p:nvPr/>
        </p:nvSpPr>
        <p:spPr bwMode="auto">
          <a:xfrm>
            <a:off x="526014" y="1261521"/>
            <a:ext cx="5386751" cy="369333"/>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sz="1400" b="1">
                <a:solidFill>
                  <a:prstClr val="black"/>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sz="1440" b="1" i="0" u="none" strike="noStrike" kern="1200" spc="0" baseline="0">
                <a:solidFill>
                  <a:prstClr val="black"/>
                </a:solidFill>
                <a:latin typeface="+mn-lt"/>
                <a:ea typeface="+mn-ea"/>
                <a:cs typeface="+mn-cs"/>
              </a:defRPr>
            </a:pP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Warranty Cost Per Vehicle in Rs. (3 MIS)</a:t>
            </a:r>
          </a:p>
        </p:txBody>
      </p:sp>
      <p:sp>
        <p:nvSpPr>
          <p:cNvPr id="30" name="TextBox 29"/>
          <p:cNvSpPr txBox="1"/>
          <p:nvPr/>
        </p:nvSpPr>
        <p:spPr>
          <a:xfrm>
            <a:off x="3532035" y="3920469"/>
            <a:ext cx="433132"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effectLst/>
                <a:uLnTx/>
                <a:uFillTx/>
                <a:latin typeface="Calibri" panose="020F0502020204030204"/>
                <a:ea typeface="+mn-ea"/>
                <a:cs typeface="+mn-cs"/>
              </a:rPr>
              <a:t>Peak</a:t>
            </a:r>
            <a:endParaRPr kumimoji="0" lang="en-IN" sz="1000" b="0" i="0" u="none" strike="noStrike" kern="1200" cap="none" spc="0" normalizeH="0" baseline="0" noProof="0" dirty="0">
              <a:ln>
                <a:noFill/>
              </a:ln>
              <a:effectLst/>
              <a:uLnTx/>
              <a:uFillTx/>
              <a:latin typeface="Calibri" panose="020F0502020204030204"/>
              <a:ea typeface="+mn-ea"/>
              <a:cs typeface="+mn-cs"/>
            </a:endParaRPr>
          </a:p>
        </p:txBody>
      </p:sp>
      <p:sp>
        <p:nvSpPr>
          <p:cNvPr id="15"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r>
              <a:rPr lang="en-US" dirty="0">
                <a:latin typeface="Calibri" panose="020F0502020204030204" pitchFamily="34" charset="0"/>
                <a:cs typeface="Calibri" panose="020F0502020204030204" pitchFamily="34" charset="0"/>
              </a:rPr>
              <a:t>Warranty cost</a:t>
            </a:r>
            <a:endParaRPr lang="en-US" dirty="0"/>
          </a:p>
        </p:txBody>
      </p:sp>
      <p:graphicFrame>
        <p:nvGraphicFramePr>
          <p:cNvPr id="14" name="Chart 13"/>
          <p:cNvGraphicFramePr>
            <a:graphicFrameLocks/>
          </p:cNvGraphicFramePr>
          <p:nvPr>
            <p:extLst>
              <p:ext uri="{D42A27DB-BD31-4B8C-83A1-F6EECF244321}">
                <p14:modId xmlns:p14="http://schemas.microsoft.com/office/powerpoint/2010/main" val="2750044705"/>
              </p:ext>
            </p:extLst>
          </p:nvPr>
        </p:nvGraphicFramePr>
        <p:xfrm>
          <a:off x="518905" y="1525173"/>
          <a:ext cx="5363451" cy="255637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hart 17">
            <a:extLst>
              <a:ext uri="{FF2B5EF4-FFF2-40B4-BE49-F238E27FC236}">
                <a16:creationId xmlns:a16="http://schemas.microsoft.com/office/drawing/2014/main" id="{5CA78760-999C-4BAA-84E5-882F156288F2}"/>
              </a:ext>
            </a:extLst>
          </p:cNvPr>
          <p:cNvGraphicFramePr/>
          <p:nvPr/>
        </p:nvGraphicFramePr>
        <p:xfrm>
          <a:off x="495606" y="4645015"/>
          <a:ext cx="5447568" cy="188263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6" name="Chart 15"/>
          <p:cNvGraphicFramePr>
            <a:graphicFrameLocks/>
          </p:cNvGraphicFramePr>
          <p:nvPr>
            <p:extLst>
              <p:ext uri="{D42A27DB-BD31-4B8C-83A1-F6EECF244321}">
                <p14:modId xmlns:p14="http://schemas.microsoft.com/office/powerpoint/2010/main" val="694940507"/>
              </p:ext>
            </p:extLst>
          </p:nvPr>
        </p:nvGraphicFramePr>
        <p:xfrm>
          <a:off x="6244169" y="1630854"/>
          <a:ext cx="5363451" cy="2556376"/>
        </p:xfrm>
        <a:graphic>
          <a:graphicData uri="http://schemas.openxmlformats.org/drawingml/2006/chart">
            <c:chart xmlns:c="http://schemas.openxmlformats.org/drawingml/2006/chart" xmlns:r="http://schemas.openxmlformats.org/officeDocument/2006/relationships" r:id="rId5"/>
          </a:graphicData>
        </a:graphic>
      </p:graphicFrame>
      <p:sp>
        <p:nvSpPr>
          <p:cNvPr id="19" name="TextBox 18"/>
          <p:cNvSpPr txBox="1">
            <a:spLocks noChangeArrowheads="1"/>
          </p:cNvSpPr>
          <p:nvPr/>
        </p:nvSpPr>
        <p:spPr bwMode="auto">
          <a:xfrm>
            <a:off x="6244169" y="1261521"/>
            <a:ext cx="5386751" cy="369333"/>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a:defRPr sz="1400" b="1">
                <a:solidFill>
                  <a:prstClr val="black"/>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sz="1440" b="1" i="0" u="none" strike="noStrike" kern="1200" spc="0" baseline="0">
                <a:solidFill>
                  <a:prstClr val="black"/>
                </a:solidFill>
                <a:latin typeface="+mn-lt"/>
                <a:ea typeface="+mn-ea"/>
                <a:cs typeface="+mn-cs"/>
              </a:defRPr>
            </a:pP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Warranty Cost Per Vehicle in Rs. (12 MIS)</a:t>
            </a:r>
          </a:p>
        </p:txBody>
      </p:sp>
      <p:sp>
        <p:nvSpPr>
          <p:cNvPr id="20" name="TextBox 19"/>
          <p:cNvSpPr txBox="1"/>
          <p:nvPr/>
        </p:nvSpPr>
        <p:spPr>
          <a:xfrm>
            <a:off x="6333423" y="4294968"/>
            <a:ext cx="5560630" cy="2239074"/>
          </a:xfrm>
          <a:prstGeom prst="rect">
            <a:avLst/>
          </a:prstGeom>
          <a:solidFill>
            <a:schemeClr val="accent4">
              <a:lumMod val="20000"/>
              <a:lumOff val="80000"/>
            </a:schemeClr>
          </a:solid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Inference </a:t>
            </a:r>
          </a:p>
          <a:p>
            <a:pPr marL="285750" marR="0" indent="-285750" fontAlgn="auto">
              <a:lnSpc>
                <a:spcPct val="150000"/>
              </a:lnSpc>
              <a:spcBef>
                <a:spcPts val="0"/>
              </a:spcBef>
              <a:spcAft>
                <a:spcPts val="0"/>
              </a:spcAft>
              <a:buClrTx/>
              <a:buSzTx/>
              <a:buFont typeface="Wingdings" panose="05000000000000000000" pitchFamily="2" charset="2"/>
              <a:buChar char="§"/>
              <a:tabLst/>
              <a:defRPr/>
            </a:pPr>
            <a:r>
              <a:rPr lang="en-US" sz="1600" dirty="0">
                <a:solidFill>
                  <a:srgbClr val="003764"/>
                </a:solidFill>
              </a:rPr>
              <a:t>3 MIS WCPV has reduced by 6% from Jul’22, Will get reflected in 12 MIS from FY24 Q3.</a:t>
            </a:r>
          </a:p>
          <a:p>
            <a:pPr marR="0" fontAlgn="auto">
              <a:lnSpc>
                <a:spcPct val="150000"/>
              </a:lnSpc>
              <a:spcBef>
                <a:spcPts val="0"/>
              </a:spcBef>
              <a:spcAft>
                <a:spcPts val="0"/>
              </a:spcAft>
              <a:buClrTx/>
              <a:buSzTx/>
              <a:tabLst/>
              <a:defRPr/>
            </a:pPr>
            <a:endParaRPr lang="en-US" sz="500" dirty="0">
              <a:solidFill>
                <a:srgbClr val="003764"/>
              </a:solidFill>
            </a:endParaRPr>
          </a:p>
          <a:p>
            <a:pPr marL="285750" marR="0" indent="-285750" fontAlgn="auto">
              <a:lnSpc>
                <a:spcPct val="150000"/>
              </a:lnSpc>
              <a:spcBef>
                <a:spcPts val="0"/>
              </a:spcBef>
              <a:spcAft>
                <a:spcPts val="0"/>
              </a:spcAft>
              <a:buClrTx/>
              <a:buSzTx/>
              <a:buFont typeface="Wingdings" panose="05000000000000000000" pitchFamily="2" charset="2"/>
              <a:buChar char="§"/>
              <a:tabLst/>
              <a:defRPr/>
            </a:pPr>
            <a:r>
              <a:rPr lang="en-US" sz="1600" dirty="0">
                <a:solidFill>
                  <a:srgbClr val="003764"/>
                </a:solidFill>
              </a:rPr>
              <a:t>Major actions implemented for top WCPV contributors – Axle casing, Wheel disc, UDS, Lift axle, CWP etc.</a:t>
            </a:r>
          </a:p>
        </p:txBody>
      </p:sp>
      <p:sp>
        <p:nvSpPr>
          <p:cNvPr id="4" name="TextBox 3"/>
          <p:cNvSpPr txBox="1"/>
          <p:nvPr/>
        </p:nvSpPr>
        <p:spPr>
          <a:xfrm>
            <a:off x="878758" y="6268593"/>
            <a:ext cx="914400" cy="307777"/>
          </a:xfrm>
          <a:prstGeom prst="rect">
            <a:avLst/>
          </a:prstGeom>
          <a:noFill/>
        </p:spPr>
        <p:txBody>
          <a:bodyPr wrap="square" rtlCol="0">
            <a:spAutoFit/>
          </a:bodyPr>
          <a:lstStyle/>
          <a:p>
            <a:r>
              <a:rPr lang="en-US" sz="1400" dirty="0"/>
              <a:t>3.42L</a:t>
            </a:r>
          </a:p>
        </p:txBody>
      </p:sp>
      <p:sp>
        <p:nvSpPr>
          <p:cNvPr id="22" name="TextBox 21"/>
          <p:cNvSpPr txBox="1"/>
          <p:nvPr/>
        </p:nvSpPr>
        <p:spPr>
          <a:xfrm>
            <a:off x="141811" y="6255546"/>
            <a:ext cx="914400" cy="307777"/>
          </a:xfrm>
          <a:prstGeom prst="rect">
            <a:avLst/>
          </a:prstGeom>
          <a:noFill/>
        </p:spPr>
        <p:txBody>
          <a:bodyPr wrap="square" rtlCol="0">
            <a:spAutoFit/>
          </a:bodyPr>
          <a:lstStyle/>
          <a:p>
            <a:r>
              <a:rPr lang="en-US" sz="1400" dirty="0"/>
              <a:t>Parc</a:t>
            </a:r>
          </a:p>
        </p:txBody>
      </p:sp>
      <p:sp>
        <p:nvSpPr>
          <p:cNvPr id="23" name="TextBox 22"/>
          <p:cNvSpPr txBox="1"/>
          <p:nvPr/>
        </p:nvSpPr>
        <p:spPr>
          <a:xfrm>
            <a:off x="1833716" y="6255546"/>
            <a:ext cx="914400" cy="307777"/>
          </a:xfrm>
          <a:prstGeom prst="rect">
            <a:avLst/>
          </a:prstGeom>
          <a:noFill/>
        </p:spPr>
        <p:txBody>
          <a:bodyPr wrap="square" rtlCol="0">
            <a:spAutoFit/>
          </a:bodyPr>
          <a:lstStyle/>
          <a:p>
            <a:r>
              <a:rPr lang="en-US" sz="1400" dirty="0"/>
              <a:t>3.32L</a:t>
            </a:r>
          </a:p>
        </p:txBody>
      </p:sp>
      <p:sp>
        <p:nvSpPr>
          <p:cNvPr id="24" name="TextBox 23"/>
          <p:cNvSpPr txBox="1"/>
          <p:nvPr/>
        </p:nvSpPr>
        <p:spPr>
          <a:xfrm>
            <a:off x="2887995" y="6268593"/>
            <a:ext cx="914400" cy="307777"/>
          </a:xfrm>
          <a:prstGeom prst="rect">
            <a:avLst/>
          </a:prstGeom>
          <a:noFill/>
        </p:spPr>
        <p:txBody>
          <a:bodyPr wrap="square" rtlCol="0">
            <a:spAutoFit/>
          </a:bodyPr>
          <a:lstStyle/>
          <a:p>
            <a:r>
              <a:rPr lang="en-US" sz="1400" dirty="0"/>
              <a:t>2.63L</a:t>
            </a:r>
          </a:p>
        </p:txBody>
      </p:sp>
      <p:sp>
        <p:nvSpPr>
          <p:cNvPr id="25" name="TextBox 24"/>
          <p:cNvSpPr txBox="1"/>
          <p:nvPr/>
        </p:nvSpPr>
        <p:spPr>
          <a:xfrm>
            <a:off x="3883511" y="6255546"/>
            <a:ext cx="914400" cy="307777"/>
          </a:xfrm>
          <a:prstGeom prst="rect">
            <a:avLst/>
          </a:prstGeom>
          <a:noFill/>
        </p:spPr>
        <p:txBody>
          <a:bodyPr wrap="square" rtlCol="0">
            <a:spAutoFit/>
          </a:bodyPr>
          <a:lstStyle/>
          <a:p>
            <a:r>
              <a:rPr lang="en-US" sz="1400" dirty="0"/>
              <a:t>1.94L</a:t>
            </a:r>
            <a:endParaRPr lang="en-US" sz="1600" dirty="0"/>
          </a:p>
        </p:txBody>
      </p:sp>
      <p:sp>
        <p:nvSpPr>
          <p:cNvPr id="26" name="TextBox 25"/>
          <p:cNvSpPr txBox="1"/>
          <p:nvPr/>
        </p:nvSpPr>
        <p:spPr>
          <a:xfrm>
            <a:off x="4937790" y="6244104"/>
            <a:ext cx="914400" cy="307777"/>
          </a:xfrm>
          <a:prstGeom prst="rect">
            <a:avLst/>
          </a:prstGeom>
          <a:noFill/>
        </p:spPr>
        <p:txBody>
          <a:bodyPr wrap="square" rtlCol="0">
            <a:spAutoFit/>
          </a:bodyPr>
          <a:lstStyle/>
          <a:p>
            <a:r>
              <a:rPr lang="en-US" sz="1400" dirty="0"/>
              <a:t>2.23L</a:t>
            </a:r>
            <a:endParaRPr lang="en-US" sz="1600" dirty="0"/>
          </a:p>
        </p:txBody>
      </p:sp>
    </p:spTree>
    <p:extLst>
      <p:ext uri="{BB962C8B-B14F-4D97-AF65-F5344CB8AC3E}">
        <p14:creationId xmlns:p14="http://schemas.microsoft.com/office/powerpoint/2010/main" val="2320938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16"/>
          <p:cNvGraphicFramePr>
            <a:graphicFrameLocks/>
          </p:cNvGraphicFramePr>
          <p:nvPr>
            <p:extLst>
              <p:ext uri="{D42A27DB-BD31-4B8C-83A1-F6EECF244321}">
                <p14:modId xmlns:p14="http://schemas.microsoft.com/office/powerpoint/2010/main" val="3096109229"/>
              </p:ext>
            </p:extLst>
          </p:nvPr>
        </p:nvGraphicFramePr>
        <p:xfrm>
          <a:off x="6333423" y="1783352"/>
          <a:ext cx="5464026" cy="2298195"/>
        </p:xfrm>
        <a:graphic>
          <a:graphicData uri="http://schemas.openxmlformats.org/drawingml/2006/chart">
            <c:chart xmlns:c="http://schemas.openxmlformats.org/drawingml/2006/chart" xmlns:r="http://schemas.openxmlformats.org/officeDocument/2006/relationships" r:id="rId2"/>
          </a:graphicData>
        </a:graphic>
      </p:graphicFrame>
      <p:sp>
        <p:nvSpPr>
          <p:cNvPr id="31" name="TextBox 17"/>
          <p:cNvSpPr txBox="1">
            <a:spLocks noChangeArrowheads="1"/>
          </p:cNvSpPr>
          <p:nvPr/>
        </p:nvSpPr>
        <p:spPr bwMode="auto">
          <a:xfrm>
            <a:off x="6333423" y="1297087"/>
            <a:ext cx="5464026" cy="333767"/>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defTabSz="914377">
              <a:defRPr sz="1867" b="1">
                <a:solidFill>
                  <a:prstClr val="black"/>
                </a:solidFill>
                <a:latin typeface="Calibri"/>
              </a:defRPr>
            </a:lvl1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3764"/>
                </a:solidFill>
                <a:effectLst/>
                <a:uLnTx/>
                <a:uFillTx/>
                <a:latin typeface="Calibri"/>
                <a:ea typeface="+mn-ea"/>
                <a:cs typeface="+mn-cs"/>
              </a:rPr>
              <a:t>Failure Per Vehicle (12 MIS)</a:t>
            </a:r>
          </a:p>
        </p:txBody>
      </p:sp>
      <p:sp>
        <p:nvSpPr>
          <p:cNvPr id="36" name="TextBox 35"/>
          <p:cNvSpPr txBox="1"/>
          <p:nvPr/>
        </p:nvSpPr>
        <p:spPr>
          <a:xfrm>
            <a:off x="486550" y="4234045"/>
            <a:ext cx="11235292" cy="2339102"/>
          </a:xfrm>
          <a:prstGeom prst="rect">
            <a:avLst/>
          </a:prstGeom>
          <a:solidFill>
            <a:schemeClr val="accent4">
              <a:lumMod val="20000"/>
              <a:lumOff val="80000"/>
            </a:schemeClr>
          </a:solidFill>
        </p:spPr>
        <p:txBody>
          <a:bodyPr wrap="square" rtlCol="0">
            <a:spAutoFit/>
          </a:bodyPr>
          <a:lstStyle/>
          <a:p>
            <a:pPr marL="0" marR="0" lvl="0" indent="0" algn="l" defTabSz="914400" rtl="0" eaLnBrk="1" fontAlgn="auto" latinLnBrk="0" hangingPunct="1">
              <a:spcBef>
                <a:spcPts val="0"/>
              </a:spcBef>
              <a:spcAft>
                <a:spcPts val="600"/>
              </a:spcAft>
              <a:buClrTx/>
              <a:buSzTx/>
              <a:buFontTx/>
              <a:buNone/>
              <a:tabLst/>
              <a:defRPr/>
            </a:pPr>
            <a:r>
              <a:rPr kumimoji="0" lang="en-US" sz="1800" b="1" i="0" u="none" strike="noStrike" kern="1200" cap="none" spc="0" normalizeH="0" baseline="0" noProof="0" dirty="0">
                <a:ln>
                  <a:noFill/>
                </a:ln>
                <a:solidFill>
                  <a:srgbClr val="003764"/>
                </a:solidFill>
                <a:effectLst/>
                <a:uLnTx/>
                <a:uFillTx/>
                <a:latin typeface="Calibri" panose="020F0502020204030204"/>
                <a:ea typeface="+mn-ea"/>
                <a:cs typeface="+mn-cs"/>
              </a:rPr>
              <a:t>Inference </a:t>
            </a:r>
          </a:p>
          <a:p>
            <a:pPr marL="285750" marR="0" indent="-285750" fontAlgn="auto">
              <a:spcBef>
                <a:spcPts val="0"/>
              </a:spcBef>
              <a:spcAft>
                <a:spcPts val="600"/>
              </a:spcAft>
              <a:buClrTx/>
              <a:buSzTx/>
              <a:buFont typeface="Wingdings" panose="05000000000000000000" pitchFamily="2" charset="2"/>
              <a:buChar char="§"/>
              <a:tabLst/>
              <a:defRPr/>
            </a:pPr>
            <a:r>
              <a:rPr lang="en-US" sz="1600" dirty="0">
                <a:solidFill>
                  <a:srgbClr val="003764"/>
                </a:solidFill>
              </a:rPr>
              <a:t>3 MIS FPV has reduced by 8% respectively from Jul’22, Will get reflected in 12 MIS from FY24 Q3.</a:t>
            </a:r>
          </a:p>
          <a:p>
            <a:pPr marR="0" fontAlgn="auto">
              <a:spcBef>
                <a:spcPts val="0"/>
              </a:spcBef>
              <a:spcAft>
                <a:spcPts val="600"/>
              </a:spcAft>
              <a:buClrTx/>
              <a:buSzTx/>
              <a:tabLst/>
              <a:defRPr/>
            </a:pPr>
            <a:endParaRPr lang="en-US" sz="500" dirty="0">
              <a:solidFill>
                <a:srgbClr val="003764"/>
              </a:solidFill>
            </a:endParaRPr>
          </a:p>
          <a:p>
            <a:pPr marL="285750" lvl="0" indent="-285750">
              <a:spcAft>
                <a:spcPts val="600"/>
              </a:spcAft>
              <a:buFont typeface="Arial" panose="020B0604020202020204" pitchFamily="34" charset="0"/>
              <a:buChar char="•"/>
              <a:defRPr/>
            </a:pPr>
            <a:r>
              <a:rPr lang="en-US" sz="1600" dirty="0">
                <a:solidFill>
                  <a:srgbClr val="003764"/>
                </a:solidFill>
              </a:rPr>
              <a:t>Towards FPV reduction, </a:t>
            </a:r>
          </a:p>
          <a:p>
            <a:pPr marL="742950" lvl="1" indent="-285750">
              <a:spcAft>
                <a:spcPts val="600"/>
              </a:spcAft>
              <a:buFont typeface="Arial" panose="020B0604020202020204" pitchFamily="34" charset="0"/>
              <a:buChar char="•"/>
              <a:defRPr/>
            </a:pPr>
            <a:r>
              <a:rPr lang="en-US" sz="1400" dirty="0">
                <a:solidFill>
                  <a:srgbClr val="003764"/>
                </a:solidFill>
              </a:rPr>
              <a:t>Error code masking &amp; de-bounce time increase in Albonair system. C:Mar’23  </a:t>
            </a:r>
          </a:p>
          <a:p>
            <a:pPr marL="742950" lvl="1" indent="-285750">
              <a:spcAft>
                <a:spcPts val="600"/>
              </a:spcAft>
              <a:buFont typeface="Arial" panose="020B0604020202020204" pitchFamily="34" charset="0"/>
              <a:buChar char="•"/>
              <a:defRPr/>
            </a:pPr>
            <a:r>
              <a:rPr lang="en-US" sz="1400" dirty="0">
                <a:solidFill>
                  <a:srgbClr val="003764"/>
                </a:solidFill>
              </a:rPr>
              <a:t>Parent child lock enabled for air leak verification. C: Mar’23. </a:t>
            </a:r>
          </a:p>
          <a:p>
            <a:pPr marL="742950" lvl="1" indent="-285750">
              <a:spcAft>
                <a:spcPts val="600"/>
              </a:spcAft>
              <a:buFont typeface="Arial" panose="020B0604020202020204" pitchFamily="34" charset="0"/>
              <a:buChar char="•"/>
              <a:defRPr/>
            </a:pPr>
            <a:r>
              <a:rPr lang="en-US" sz="1400" dirty="0">
                <a:solidFill>
                  <a:srgbClr val="003764"/>
                </a:solidFill>
              </a:rPr>
              <a:t>Wheel alignment frequency increased. C: Dec’22. </a:t>
            </a:r>
          </a:p>
          <a:p>
            <a:pPr marL="742950" lvl="1" indent="-285750">
              <a:spcAft>
                <a:spcPts val="600"/>
              </a:spcAft>
              <a:buFont typeface="Arial" panose="020B0604020202020204" pitchFamily="34" charset="0"/>
              <a:buChar char="•"/>
              <a:defRPr/>
            </a:pPr>
            <a:r>
              <a:rPr lang="en-US" sz="1400" dirty="0">
                <a:solidFill>
                  <a:srgbClr val="003764"/>
                </a:solidFill>
              </a:rPr>
              <a:t>System lock for preventing split claims and Wheel alignment claims. T: May’23</a:t>
            </a:r>
          </a:p>
        </p:txBody>
      </p:sp>
      <p:sp>
        <p:nvSpPr>
          <p:cNvPr id="15"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r>
              <a:rPr lang="en-US" dirty="0"/>
              <a:t>Reliability</a:t>
            </a:r>
          </a:p>
        </p:txBody>
      </p:sp>
      <p:graphicFrame>
        <p:nvGraphicFramePr>
          <p:cNvPr id="16" name="Chart 15"/>
          <p:cNvGraphicFramePr>
            <a:graphicFrameLocks/>
          </p:cNvGraphicFramePr>
          <p:nvPr>
            <p:extLst>
              <p:ext uri="{D42A27DB-BD31-4B8C-83A1-F6EECF244321}">
                <p14:modId xmlns:p14="http://schemas.microsoft.com/office/powerpoint/2010/main" val="2619294649"/>
              </p:ext>
            </p:extLst>
          </p:nvPr>
        </p:nvGraphicFramePr>
        <p:xfrm>
          <a:off x="486550" y="1783352"/>
          <a:ext cx="5464026" cy="2298195"/>
        </p:xfrm>
        <a:graphic>
          <a:graphicData uri="http://schemas.openxmlformats.org/drawingml/2006/chart">
            <c:chart xmlns:c="http://schemas.openxmlformats.org/drawingml/2006/chart" xmlns:r="http://schemas.openxmlformats.org/officeDocument/2006/relationships" r:id="rId3"/>
          </a:graphicData>
        </a:graphic>
      </p:graphicFrame>
      <p:sp>
        <p:nvSpPr>
          <p:cNvPr id="19" name="TextBox 17"/>
          <p:cNvSpPr txBox="1">
            <a:spLocks noChangeArrowheads="1"/>
          </p:cNvSpPr>
          <p:nvPr/>
        </p:nvSpPr>
        <p:spPr bwMode="auto">
          <a:xfrm>
            <a:off x="486550" y="1305882"/>
            <a:ext cx="5464026" cy="333767"/>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defTabSz="914377">
              <a:defRPr sz="1867" b="1">
                <a:solidFill>
                  <a:prstClr val="black"/>
                </a:solidFill>
                <a:latin typeface="Calibri"/>
              </a:defRPr>
            </a:lvl1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3764"/>
                </a:solidFill>
                <a:effectLst/>
                <a:uLnTx/>
                <a:uFillTx/>
                <a:latin typeface="Calibri"/>
                <a:ea typeface="+mn-ea"/>
                <a:cs typeface="+mn-cs"/>
              </a:rPr>
              <a:t>Failure Per Vehicle (3 MIS)</a:t>
            </a:r>
          </a:p>
        </p:txBody>
      </p:sp>
      <p:sp>
        <p:nvSpPr>
          <p:cNvPr id="4" name="TextBox 3"/>
          <p:cNvSpPr txBox="1"/>
          <p:nvPr/>
        </p:nvSpPr>
        <p:spPr>
          <a:xfrm>
            <a:off x="3578707" y="3856896"/>
            <a:ext cx="433132" cy="246221"/>
          </a:xfrm>
          <a:prstGeom prst="rect">
            <a:avLst/>
          </a:prstGeom>
          <a:noFill/>
        </p:spPr>
        <p:txBody>
          <a:bodyPr wrap="none" rtlCol="0">
            <a:spAutoFit/>
          </a:bodyPr>
          <a:lstStyle/>
          <a:p>
            <a:r>
              <a:rPr lang="en-US" sz="1000" dirty="0"/>
              <a:t>Peak</a:t>
            </a:r>
            <a:endParaRPr lang="en-IN" sz="1000" dirty="0"/>
          </a:p>
        </p:txBody>
      </p:sp>
    </p:spTree>
    <p:extLst>
      <p:ext uri="{BB962C8B-B14F-4D97-AF65-F5344CB8AC3E}">
        <p14:creationId xmlns:p14="http://schemas.microsoft.com/office/powerpoint/2010/main" val="4014442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838200" y="365126"/>
            <a:ext cx="10224752" cy="779462"/>
          </a:xfrm>
        </p:spPr>
        <p:txBody>
          <a:bodyPr anchor="ctr"/>
          <a:lstStyle/>
          <a:p>
            <a:r>
              <a:rPr lang="en-US" dirty="0">
                <a:latin typeface="Calibri" panose="020F0502020204030204" pitchFamily="34" charset="0"/>
                <a:cs typeface="Calibri" panose="020F0502020204030204" pitchFamily="34" charset="0"/>
              </a:rPr>
              <a:t>Reliability &amp; Warranty  Way forward</a:t>
            </a:r>
            <a:endParaRPr lang="en-US" dirty="0"/>
          </a:p>
        </p:txBody>
      </p:sp>
      <p:sp>
        <p:nvSpPr>
          <p:cNvPr id="6" name="Title 1"/>
          <p:cNvSpPr txBox="1">
            <a:spLocks/>
          </p:cNvSpPr>
          <p:nvPr/>
        </p:nvSpPr>
        <p:spPr>
          <a:xfrm>
            <a:off x="1357747" y="1995054"/>
            <a:ext cx="6802582" cy="3000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bg1"/>
                </a:solidFill>
                <a:effectLst/>
                <a:latin typeface="+mj-lt"/>
                <a:ea typeface="+mj-ea"/>
                <a:cs typeface="+mj-cs"/>
              </a:defRPr>
            </a:lvl1pPr>
          </a:lstStyle>
          <a:p>
            <a:pPr marL="457200" indent="-457200">
              <a:lnSpc>
                <a:spcPct val="150000"/>
              </a:lnSpc>
              <a:buFont typeface="Wingdings" panose="05000000000000000000" pitchFamily="2" charset="2"/>
              <a:buChar char="§"/>
            </a:pPr>
            <a:r>
              <a:rPr lang="en-GB" sz="2800" b="0" dirty="0">
                <a:solidFill>
                  <a:srgbClr val="000000"/>
                </a:solidFill>
              </a:rPr>
              <a:t>Reduction of  Warranty Cost </a:t>
            </a:r>
          </a:p>
          <a:p>
            <a:pPr marL="457200" indent="-457200">
              <a:lnSpc>
                <a:spcPct val="150000"/>
              </a:lnSpc>
              <a:buFont typeface="Wingdings" panose="05000000000000000000" pitchFamily="2" charset="2"/>
              <a:buChar char="§"/>
            </a:pPr>
            <a:r>
              <a:rPr lang="en-GB" sz="2800" b="0" dirty="0">
                <a:solidFill>
                  <a:srgbClr val="000000"/>
                </a:solidFill>
              </a:rPr>
              <a:t>Reduction of Unscheduled visits </a:t>
            </a:r>
          </a:p>
          <a:p>
            <a:pPr marL="457200" indent="-457200">
              <a:lnSpc>
                <a:spcPct val="150000"/>
              </a:lnSpc>
              <a:buFont typeface="Wingdings" panose="05000000000000000000" pitchFamily="2" charset="2"/>
              <a:buChar char="§"/>
            </a:pPr>
            <a:r>
              <a:rPr lang="en-GB" sz="2800" b="0" dirty="0">
                <a:solidFill>
                  <a:srgbClr val="000000"/>
                </a:solidFill>
              </a:rPr>
              <a:t>Improve Speed of issue resolution</a:t>
            </a:r>
          </a:p>
        </p:txBody>
      </p:sp>
    </p:spTree>
    <p:extLst>
      <p:ext uri="{BB962C8B-B14F-4D97-AF65-F5344CB8AC3E}">
        <p14:creationId xmlns:p14="http://schemas.microsoft.com/office/powerpoint/2010/main" val="7496354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898057"/>
            <a:ext cx="12192000" cy="779462"/>
          </a:xfrm>
        </p:spPr>
        <p:txBody>
          <a:bodyPr anchor="ctr">
            <a:normAutofit/>
          </a:bodyPr>
          <a:lstStyle/>
          <a:p>
            <a:pPr algn="ctr"/>
            <a:r>
              <a:rPr lang="en-GB" dirty="0"/>
              <a:t>Reduction of  Warranty Cost </a:t>
            </a:r>
          </a:p>
        </p:txBody>
      </p:sp>
    </p:spTree>
    <p:extLst>
      <p:ext uri="{BB962C8B-B14F-4D97-AF65-F5344CB8AC3E}">
        <p14:creationId xmlns:p14="http://schemas.microsoft.com/office/powerpoint/2010/main" val="2781525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p:cNvGraphicFramePr>
            <a:graphicFrameLocks/>
          </p:cNvGraphicFramePr>
          <p:nvPr>
            <p:extLst>
              <p:ext uri="{D42A27DB-BD31-4B8C-83A1-F6EECF244321}">
                <p14:modId xmlns:p14="http://schemas.microsoft.com/office/powerpoint/2010/main" val="30625498"/>
              </p:ext>
            </p:extLst>
          </p:nvPr>
        </p:nvGraphicFramePr>
        <p:xfrm>
          <a:off x="346366" y="1620981"/>
          <a:ext cx="8094628" cy="3833645"/>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p:cNvSpPr txBox="1"/>
          <p:nvPr/>
        </p:nvSpPr>
        <p:spPr>
          <a:xfrm>
            <a:off x="5113545" y="1756495"/>
            <a:ext cx="270968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600" b="0" i="0" u="none" strike="noStrike" kern="1200" cap="none" spc="0" normalizeH="0" baseline="0" noProof="0" dirty="0">
                <a:ln>
                  <a:noFill/>
                </a:ln>
                <a:solidFill>
                  <a:srgbClr val="003764"/>
                </a:solidFill>
                <a:effectLst/>
                <a:uLnTx/>
                <a:uFillTx/>
                <a:latin typeface="Calibri" panose="020F0502020204030204"/>
                <a:ea typeface="+mn-ea"/>
                <a:cs typeface="+mn-cs"/>
              </a:rPr>
              <a:t>Realisation start from Sep’23</a:t>
            </a:r>
          </a:p>
        </p:txBody>
      </p:sp>
      <p:sp>
        <p:nvSpPr>
          <p:cNvPr id="19" name="Down Arrow 18"/>
          <p:cNvSpPr/>
          <p:nvPr/>
        </p:nvSpPr>
        <p:spPr>
          <a:xfrm rot="10800000" flipV="1">
            <a:off x="717681" y="1756495"/>
            <a:ext cx="241037" cy="332295"/>
          </a:xfrm>
          <a:prstGeom prst="downArrow">
            <a:avLst/>
          </a:prstGeom>
          <a:gradFill flip="none" rotWithShape="1">
            <a:gsLst>
              <a:gs pos="50000">
                <a:srgbClr val="FFFF66"/>
              </a:gs>
              <a:gs pos="39000">
                <a:srgbClr val="00FF00"/>
              </a:gs>
              <a:gs pos="71000">
                <a:srgbClr val="FFFF00"/>
              </a:gs>
              <a:gs pos="83000">
                <a:srgbClr val="FF0000"/>
              </a:gs>
            </a:gsLst>
            <a:lin ang="16200000" scaled="1"/>
            <a:tileRect/>
          </a:gradFill>
          <a:ln w="6350" cap="flat" cmpd="sng" algn="ctr">
            <a:solidFill>
              <a:srgbClr val="002060"/>
            </a:solidFill>
            <a:prstDash val="solid"/>
          </a:ln>
          <a:effectLst/>
        </p:spPr>
        <p:txBody>
          <a:bodyPr vert="horz" wrap="none" lIns="34291" tIns="34291" rIns="34291" bIns="34291" anchor="t" anchorCtr="0">
            <a:norm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marR="0" lvl="0" indent="0" algn="l" defTabSz="914377" rtl="0" eaLnBrk="1" fontAlgn="base" latinLnBrk="0" hangingPunct="1">
              <a:lnSpc>
                <a:spcPct val="100000"/>
              </a:lnSpc>
              <a:spcBef>
                <a:spcPct val="0"/>
              </a:spcBef>
              <a:spcAft>
                <a:spcPct val="0"/>
              </a:spcAft>
              <a:buClrTx/>
              <a:buSzTx/>
              <a:buFontTx/>
              <a:buNone/>
              <a:tabLst/>
              <a:defRPr/>
            </a:pPr>
            <a:endParaRPr kumimoji="0" lang="en-US" sz="600" b="0" i="0" u="none" strike="noStrike" kern="0" cap="none" spc="0" normalizeH="0" baseline="0" noProof="0" dirty="0">
              <a:ln>
                <a:noFill/>
              </a:ln>
              <a:solidFill>
                <a:prstClr val="black"/>
              </a:solidFill>
              <a:effectLst/>
              <a:uLnTx/>
              <a:uFillTx/>
              <a:latin typeface="Calibri"/>
              <a:ea typeface="+mn-ea"/>
              <a:cs typeface="+mn-cs"/>
            </a:endParaRPr>
          </a:p>
        </p:txBody>
      </p:sp>
      <p:sp>
        <p:nvSpPr>
          <p:cNvPr id="9" name="TextBox 8"/>
          <p:cNvSpPr txBox="1"/>
          <p:nvPr/>
        </p:nvSpPr>
        <p:spPr>
          <a:xfrm>
            <a:off x="717681" y="5804348"/>
            <a:ext cx="5962519" cy="830997"/>
          </a:xfrm>
          <a:prstGeom prst="rect">
            <a:avLst/>
          </a:prstGeom>
          <a:solidFill>
            <a:schemeClr val="accent4">
              <a:lumMod val="20000"/>
              <a:lumOff val="80000"/>
            </a:schemeClr>
          </a:solidFill>
        </p:spPr>
        <p:txBody>
          <a:bodyPr wrap="square" rtlCol="0">
            <a:spAutoFit/>
          </a:bodyPr>
          <a:lstStyle/>
          <a:p>
            <a:pPr marL="285750" lvl="0" indent="-285750">
              <a:lnSpc>
                <a:spcPct val="150000"/>
              </a:lnSpc>
              <a:buFont typeface="Wingdings" panose="05000000000000000000" pitchFamily="2" charset="2"/>
              <a:buChar char="§"/>
              <a:defRPr/>
            </a:pPr>
            <a:r>
              <a:rPr kumimoji="0" lang="en-US" sz="1600" i="0" u="none" strike="noStrike" kern="1200" cap="none" spc="0" normalizeH="0" baseline="0" noProof="0" dirty="0">
                <a:ln>
                  <a:noFill/>
                </a:ln>
                <a:solidFill>
                  <a:srgbClr val="003764"/>
                </a:solidFill>
                <a:effectLst/>
                <a:uLnTx/>
                <a:uFillTx/>
              </a:rPr>
              <a:t>Expected reduction is Rs.3118/Vehicle</a:t>
            </a:r>
            <a:r>
              <a:rPr kumimoji="0" lang="en-US" sz="1600" i="0" u="none" strike="noStrike" kern="1200" cap="none" spc="0" normalizeH="0" noProof="0" dirty="0">
                <a:ln>
                  <a:noFill/>
                </a:ln>
                <a:solidFill>
                  <a:srgbClr val="003764"/>
                </a:solidFill>
                <a:effectLst/>
                <a:uLnTx/>
                <a:uFillTx/>
              </a:rPr>
              <a:t> </a:t>
            </a:r>
            <a:r>
              <a:rPr lang="en-US" sz="1600" dirty="0">
                <a:solidFill>
                  <a:srgbClr val="003764"/>
                </a:solidFill>
              </a:rPr>
              <a:t>(excluding clutch pack) </a:t>
            </a:r>
            <a:endParaRPr kumimoji="0" lang="en-US" sz="1600" i="0" u="none" strike="noStrike" kern="1200" cap="none" spc="0" normalizeH="0" baseline="0" noProof="0" dirty="0">
              <a:ln>
                <a:noFill/>
              </a:ln>
              <a:solidFill>
                <a:srgbClr val="003764"/>
              </a:solidFill>
              <a:effectLst/>
              <a:uLnTx/>
              <a:uFillTx/>
            </a:endParaRPr>
          </a:p>
          <a:p>
            <a:pPr marL="285750" lvl="0" indent="-285750">
              <a:lnSpc>
                <a:spcPct val="150000"/>
              </a:lnSpc>
              <a:buFont typeface="Wingdings" panose="05000000000000000000" pitchFamily="2" charset="2"/>
              <a:buChar char="§"/>
              <a:defRPr/>
            </a:pPr>
            <a:r>
              <a:rPr lang="en-US" sz="1600" dirty="0">
                <a:solidFill>
                  <a:srgbClr val="003764"/>
                </a:solidFill>
              </a:rPr>
              <a:t>Clutch contribution is Rs. 3271/Vehicle</a:t>
            </a:r>
            <a:endParaRPr kumimoji="0" lang="en-US" sz="1600" i="0" u="none" strike="noStrike" kern="1200" cap="none" spc="0" normalizeH="0" baseline="0" noProof="0" dirty="0">
              <a:ln>
                <a:noFill/>
              </a:ln>
              <a:solidFill>
                <a:srgbClr val="003764"/>
              </a:solidFill>
              <a:effectLst/>
              <a:uLnTx/>
              <a:uFillTx/>
            </a:endParaRPr>
          </a:p>
        </p:txBody>
      </p:sp>
      <p:sp>
        <p:nvSpPr>
          <p:cNvPr id="2" name="Rectangular Callout 1"/>
          <p:cNvSpPr/>
          <p:nvPr/>
        </p:nvSpPr>
        <p:spPr>
          <a:xfrm>
            <a:off x="5472538" y="3537803"/>
            <a:ext cx="1602377" cy="714103"/>
          </a:xfrm>
          <a:prstGeom prst="wedgeRectCallout">
            <a:avLst>
              <a:gd name="adj1" fmla="val 88342"/>
              <a:gd name="adj2" fmla="val -6611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Calibri" panose="020F0502020204030204"/>
                <a:ea typeface="+mn-ea"/>
                <a:cs typeface="+mn-cs"/>
              </a:rPr>
              <a:t>Clutch pack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Calibri" panose="020F0502020204030204"/>
                <a:ea typeface="+mn-ea"/>
                <a:cs typeface="+mn-cs"/>
              </a:rPr>
              <a:t>12 MIS WCPV</a:t>
            </a:r>
            <a:endParaRPr kumimoji="0" lang="en-IN" sz="14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 name="TextBox 3"/>
          <p:cNvSpPr txBox="1"/>
          <p:nvPr/>
        </p:nvSpPr>
        <p:spPr>
          <a:xfrm>
            <a:off x="7478712" y="2645195"/>
            <a:ext cx="64152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3764"/>
                </a:solidFill>
                <a:effectLst/>
                <a:uLnTx/>
                <a:uFillTx/>
                <a:latin typeface="Calibri" panose="020F0502020204030204"/>
                <a:ea typeface="+mn-ea"/>
                <a:cs typeface="+mn-cs"/>
              </a:rPr>
              <a:t>19735</a:t>
            </a:r>
            <a:endParaRPr kumimoji="0" lang="en-IN" sz="1400"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14" name="Title 1"/>
          <p:cNvSpPr txBox="1">
            <a:spLocks/>
          </p:cNvSpPr>
          <p:nvPr/>
        </p:nvSpPr>
        <p:spPr>
          <a:xfrm>
            <a:off x="838200" y="365126"/>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US" dirty="0">
                <a:solidFill>
                  <a:srgbClr val="003764"/>
                </a:solidFill>
              </a:rPr>
              <a:t>FY24 - Estimated Warranty Cost reduction </a:t>
            </a:r>
          </a:p>
        </p:txBody>
      </p:sp>
      <p:sp>
        <p:nvSpPr>
          <p:cNvPr id="10" name="TextBox 9"/>
          <p:cNvSpPr txBox="1"/>
          <p:nvPr/>
        </p:nvSpPr>
        <p:spPr>
          <a:xfrm>
            <a:off x="8004766" y="6235537"/>
            <a:ext cx="2300749"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noProof="0" dirty="0">
                <a:solidFill>
                  <a:srgbClr val="003764"/>
                </a:solidFill>
                <a:latin typeface="Calibri" panose="020F0502020204030204"/>
              </a:rPr>
              <a:t>*Based on Jan ‘23 data</a:t>
            </a:r>
            <a:endParaRPr kumimoji="0" lang="en-IN" sz="1100" b="0" i="0" u="none" strike="noStrike" kern="1200" cap="none" spc="0" normalizeH="0" baseline="0" noProof="0" dirty="0">
              <a:ln>
                <a:noFill/>
              </a:ln>
              <a:solidFill>
                <a:srgbClr val="003764"/>
              </a:solidFill>
              <a:effectLst/>
              <a:uLnTx/>
              <a:uFillTx/>
              <a:latin typeface="Calibri" panose="020F0502020204030204"/>
              <a:ea typeface="+mn-ea"/>
              <a:cs typeface="+mn-cs"/>
            </a:endParaRPr>
          </a:p>
        </p:txBody>
      </p:sp>
      <p:sp>
        <p:nvSpPr>
          <p:cNvPr id="15" name="TextBox 17"/>
          <p:cNvSpPr txBox="1">
            <a:spLocks noChangeArrowheads="1"/>
          </p:cNvSpPr>
          <p:nvPr/>
        </p:nvSpPr>
        <p:spPr bwMode="auto">
          <a:xfrm>
            <a:off x="8212428" y="1482099"/>
            <a:ext cx="3679615" cy="606691"/>
          </a:xfrm>
          <a:prstGeom prst="rect">
            <a:avLst/>
          </a:prstGeom>
          <a:solidFill>
            <a:schemeClr val="accent3">
              <a:lumMod val="20000"/>
              <a:lumOff val="80000"/>
            </a:schemeClr>
          </a:solidFill>
          <a:ln w="28575" cap="flat" cmpd="sng" algn="ctr">
            <a:noFill/>
            <a:prstDash val="solid"/>
          </a:ln>
          <a:effectLst/>
        </p:spPr>
        <p:txBody>
          <a:bodyPr rtlCol="0" anchor="ctr"/>
          <a:lstStyle>
            <a:defPPr>
              <a:defRPr lang="en-US"/>
            </a:defPPr>
            <a:lvl1pPr algn="ctr" defTabSz="914377">
              <a:defRPr sz="1867" b="1">
                <a:solidFill>
                  <a:prstClr val="black"/>
                </a:solidFill>
                <a:latin typeface="Calibri"/>
              </a:defRPr>
            </a:lvl1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3764"/>
                </a:solidFill>
                <a:effectLst/>
                <a:uLnTx/>
                <a:uFillTx/>
                <a:latin typeface="Calibri"/>
                <a:ea typeface="+mn-ea"/>
                <a:cs typeface="+mn-cs"/>
              </a:rPr>
              <a:t>Aggregate</a:t>
            </a:r>
            <a:r>
              <a:rPr kumimoji="0" lang="en-US" sz="1800" b="1" i="0" u="none" strike="noStrike" kern="1200" cap="none" spc="0" normalizeH="0" noProof="0" dirty="0">
                <a:ln>
                  <a:noFill/>
                </a:ln>
                <a:solidFill>
                  <a:srgbClr val="003764"/>
                </a:solidFill>
                <a:effectLst/>
                <a:uLnTx/>
                <a:uFillTx/>
                <a:latin typeface="Calibri"/>
                <a:ea typeface="+mn-ea"/>
                <a:cs typeface="+mn-cs"/>
              </a:rPr>
              <a:t> wise 12 MIS WCPV </a:t>
            </a:r>
          </a:p>
          <a:p>
            <a:pPr marL="0" marR="0" lvl="0" indent="0" algn="ctr" defTabSz="914377" rtl="0" eaLnBrk="1" fontAlgn="auto" latinLnBrk="0" hangingPunct="1">
              <a:lnSpc>
                <a:spcPct val="100000"/>
              </a:lnSpc>
              <a:spcBef>
                <a:spcPts val="0"/>
              </a:spcBef>
              <a:spcAft>
                <a:spcPts val="0"/>
              </a:spcAft>
              <a:buClrTx/>
              <a:buSzTx/>
              <a:buFontTx/>
              <a:buNone/>
              <a:tabLst/>
              <a:defRPr/>
            </a:pPr>
            <a:r>
              <a:rPr lang="en-US" sz="1800" baseline="0" dirty="0">
                <a:solidFill>
                  <a:srgbClr val="003764"/>
                </a:solidFill>
              </a:rPr>
              <a:t>Top</a:t>
            </a:r>
            <a:r>
              <a:rPr lang="en-US" sz="1800" dirty="0">
                <a:solidFill>
                  <a:srgbClr val="003764"/>
                </a:solidFill>
              </a:rPr>
              <a:t> complaints</a:t>
            </a:r>
            <a:endParaRPr kumimoji="0" lang="en-US" sz="1800" b="1" i="0" u="none" strike="noStrike" kern="1200" cap="none" spc="0" normalizeH="0" baseline="0" noProof="0" dirty="0">
              <a:ln>
                <a:noFill/>
              </a:ln>
              <a:solidFill>
                <a:srgbClr val="003764"/>
              </a:solidFill>
              <a:effectLst/>
              <a:uLnTx/>
              <a:uFillTx/>
              <a:latin typeface="Calibri"/>
              <a:ea typeface="+mn-ea"/>
              <a:cs typeface="+mn-cs"/>
            </a:endParaRPr>
          </a:p>
        </p:txBody>
      </p:sp>
      <p:graphicFrame>
        <p:nvGraphicFramePr>
          <p:cNvPr id="21" name="Chart 20"/>
          <p:cNvGraphicFramePr>
            <a:graphicFrameLocks/>
          </p:cNvGraphicFramePr>
          <p:nvPr>
            <p:extLst>
              <p:ext uri="{D42A27DB-BD31-4B8C-83A1-F6EECF244321}">
                <p14:modId xmlns:p14="http://schemas.microsoft.com/office/powerpoint/2010/main" val="3593990793"/>
              </p:ext>
            </p:extLst>
          </p:nvPr>
        </p:nvGraphicFramePr>
        <p:xfrm>
          <a:off x="7823234" y="2185597"/>
          <a:ext cx="4572000" cy="374542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011561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16"/>
          <p:cNvGraphicFramePr>
            <a:graphicFrameLocks/>
          </p:cNvGraphicFramePr>
          <p:nvPr>
            <p:extLst>
              <p:ext uri="{D42A27DB-BD31-4B8C-83A1-F6EECF244321}">
                <p14:modId xmlns:p14="http://schemas.microsoft.com/office/powerpoint/2010/main" val="221845639"/>
              </p:ext>
            </p:extLst>
          </p:nvPr>
        </p:nvGraphicFramePr>
        <p:xfrm>
          <a:off x="897117" y="1718663"/>
          <a:ext cx="10065851" cy="3698911"/>
        </p:xfrm>
        <a:graphic>
          <a:graphicData uri="http://schemas.openxmlformats.org/drawingml/2006/chart">
            <c:chart xmlns:c="http://schemas.openxmlformats.org/drawingml/2006/chart" xmlns:r="http://schemas.openxmlformats.org/officeDocument/2006/relationships" r:id="rId3"/>
          </a:graphicData>
        </a:graphic>
      </p:graphicFrame>
      <p:sp>
        <p:nvSpPr>
          <p:cNvPr id="14" name="Rectangle 13">
            <a:extLst>
              <a:ext uri="{FF2B5EF4-FFF2-40B4-BE49-F238E27FC236}">
                <a16:creationId xmlns:a16="http://schemas.microsoft.com/office/drawing/2014/main" id="{FC3D0706-69DC-4E71-B2CB-91DD3EB25FDF}"/>
              </a:ext>
            </a:extLst>
          </p:cNvPr>
          <p:cNvSpPr/>
          <p:nvPr/>
        </p:nvSpPr>
        <p:spPr>
          <a:xfrm>
            <a:off x="1243692" y="5600637"/>
            <a:ext cx="9807766" cy="461665"/>
          </a:xfrm>
          <a:prstGeom prst="rect">
            <a:avLst/>
          </a:prstGeom>
          <a:solidFill>
            <a:schemeClr val="accent4">
              <a:lumMod val="20000"/>
              <a:lumOff val="80000"/>
            </a:schemeClr>
          </a:solidFill>
        </p:spPr>
        <p:txBody>
          <a:bodyPr wrap="square" rtlCol="0">
            <a:spAutoFit/>
          </a:bodyPr>
          <a:lstStyle/>
          <a:p>
            <a:pPr marL="285750" indent="-285750">
              <a:lnSpc>
                <a:spcPct val="150000"/>
              </a:lnSpc>
              <a:buFont typeface="Wingdings" panose="05000000000000000000" pitchFamily="2" charset="2"/>
              <a:buChar char="§"/>
            </a:pPr>
            <a:r>
              <a:rPr lang="en-US" sz="1600" dirty="0">
                <a:solidFill>
                  <a:srgbClr val="003764"/>
                </a:solidFill>
              </a:rPr>
              <a:t>WCPV  increasing trend in BS VI model</a:t>
            </a:r>
          </a:p>
        </p:txBody>
      </p:sp>
      <p:sp>
        <p:nvSpPr>
          <p:cNvPr id="5" name="Rounded Rectangle 4"/>
          <p:cNvSpPr/>
          <p:nvPr/>
        </p:nvSpPr>
        <p:spPr>
          <a:xfrm>
            <a:off x="5930042" y="3489029"/>
            <a:ext cx="1748952" cy="738841"/>
          </a:xfrm>
          <a:prstGeom prst="roundRect">
            <a:avLst/>
          </a:prstGeom>
          <a:noFill/>
          <a:ln w="28575">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7" name="Title 1"/>
          <p:cNvSpPr txBox="1">
            <a:spLocks/>
          </p:cNvSpPr>
          <p:nvPr/>
        </p:nvSpPr>
        <p:spPr>
          <a:xfrm>
            <a:off x="1035199" y="158895"/>
            <a:ext cx="10224752" cy="779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effectLst/>
                <a:latin typeface="+mj-lt"/>
                <a:ea typeface="+mj-ea"/>
                <a:cs typeface="+mj-cs"/>
              </a:defRPr>
            </a:lvl1pPr>
          </a:lstStyle>
          <a:p>
            <a:pPr lvl="0">
              <a:defRPr/>
            </a:pPr>
            <a:r>
              <a:rPr lang="en-GB" dirty="0"/>
              <a:t>Clutch WCPV trend</a:t>
            </a:r>
            <a:endParaRPr lang="en-US" dirty="0">
              <a:solidFill>
                <a:srgbClr val="003764"/>
              </a:solidFill>
            </a:endParaRPr>
          </a:p>
        </p:txBody>
      </p:sp>
      <p:sp>
        <p:nvSpPr>
          <p:cNvPr id="22" name="Oval Callout 21"/>
          <p:cNvSpPr/>
          <p:nvPr/>
        </p:nvSpPr>
        <p:spPr>
          <a:xfrm>
            <a:off x="4248852" y="3651867"/>
            <a:ext cx="1276668" cy="686216"/>
          </a:xfrm>
          <a:prstGeom prst="wedgeEllipseCallout">
            <a:avLst>
              <a:gd name="adj1" fmla="val 80783"/>
              <a:gd name="adj2" fmla="val -2704"/>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panose="020F0502020204030204"/>
                <a:ea typeface="+mn-ea"/>
                <a:cs typeface="+mn-cs"/>
              </a:rPr>
              <a:t>Effect of COVID</a:t>
            </a:r>
            <a:endParaRPr kumimoji="0" lang="en-IN" sz="12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224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AL Custom Blue palette">
      <a:dk1>
        <a:srgbClr val="003764"/>
      </a:dk1>
      <a:lt1>
        <a:srgbClr val="FFFFFF"/>
      </a:lt1>
      <a:dk2>
        <a:srgbClr val="0070C0"/>
      </a:dk2>
      <a:lt2>
        <a:srgbClr val="E1F1FF"/>
      </a:lt2>
      <a:accent1>
        <a:srgbClr val="003F72"/>
      </a:accent1>
      <a:accent2>
        <a:srgbClr val="0041C4"/>
      </a:accent2>
      <a:accent3>
        <a:srgbClr val="5CD3FF"/>
      </a:accent3>
      <a:accent4>
        <a:srgbClr val="00C8A1"/>
      </a:accent4>
      <a:accent5>
        <a:srgbClr val="C5EF01"/>
      </a:accent5>
      <a:accent6>
        <a:srgbClr val="99FFCC"/>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5985B64F-57E0-4780-9DF1-3A5FE3C3067F}" vid="{C12C6343-F244-496C-B507-79FACB4DE66F}"/>
    </a:ext>
  </a:extLst>
</a:theme>
</file>

<file path=ppt/theme/theme3.xml><?xml version="1.0" encoding="utf-8"?>
<a:theme xmlns:a="http://schemas.openxmlformats.org/drawingml/2006/main" name="2_Office Theme">
  <a:themeElements>
    <a:clrScheme name="AL Custom Blue palette">
      <a:dk1>
        <a:srgbClr val="003764"/>
      </a:dk1>
      <a:lt1>
        <a:srgbClr val="FFFFFF"/>
      </a:lt1>
      <a:dk2>
        <a:srgbClr val="0070C0"/>
      </a:dk2>
      <a:lt2>
        <a:srgbClr val="E1F1FF"/>
      </a:lt2>
      <a:accent1>
        <a:srgbClr val="003F72"/>
      </a:accent1>
      <a:accent2>
        <a:srgbClr val="0041C4"/>
      </a:accent2>
      <a:accent3>
        <a:srgbClr val="5CD3FF"/>
      </a:accent3>
      <a:accent4>
        <a:srgbClr val="00C8A1"/>
      </a:accent4>
      <a:accent5>
        <a:srgbClr val="C5EF01"/>
      </a:accent5>
      <a:accent6>
        <a:srgbClr val="99FFCC"/>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5985B64F-57E0-4780-9DF1-3A5FE3C3067F}" vid="{C12C6343-F244-496C-B507-79FACB4DE66F}"/>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Verdana"/>
      <a:ea typeface=""/>
      <a:cs typeface=""/>
    </a:majorFont>
    <a:minorFont>
      <a:latin typeface="Verdana"/>
      <a:ea typeface=""/>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DEE26D5C61E2B42B63761096BAEAE78" ma:contentTypeVersion="16" ma:contentTypeDescription="Create a new document." ma:contentTypeScope="" ma:versionID="a34341bde7e0f655c89a9ecfdd41278e">
  <xsd:schema xmlns:xsd="http://www.w3.org/2001/XMLSchema" xmlns:xs="http://www.w3.org/2001/XMLSchema" xmlns:p="http://schemas.microsoft.com/office/2006/metadata/properties" xmlns:ns2="d31e0a95-96b0-4411-a18f-e4fd582fb3ee" xmlns:ns3="6ba8794d-3c15-4947-888c-3ef7f0f56fa7" targetNamespace="http://schemas.microsoft.com/office/2006/metadata/properties" ma:root="true" ma:fieldsID="beda5db868f568a54bbe5920294db2ef" ns2:_="" ns3:_="">
    <xsd:import namespace="d31e0a95-96b0-4411-a18f-e4fd582fb3ee"/>
    <xsd:import namespace="6ba8794d-3c15-4947-888c-3ef7f0f56fa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AutoKeyPoints" minOccurs="0"/>
                <xsd:element ref="ns2:MediaServiceKeyPoints"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31e0a95-96b0-4411-a18f-e4fd582fb3e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d92505fa-fe31-4319-891a-6f90768357a8"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ba8794d-3c15-4947-888c-3ef7f0f56fa7"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3c8b0432-b299-4f93-862d-ce8eed9c82da}" ma:internalName="TaxCatchAll" ma:showField="CatchAllData" ma:web="6ba8794d-3c15-4947-888c-3ef7f0f56fa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946C538-E235-4BBC-8A6C-72C42909CB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31e0a95-96b0-4411-a18f-e4fd582fb3ee"/>
    <ds:schemaRef ds:uri="6ba8794d-3c15-4947-888c-3ef7f0f56fa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07DB3D0-64E1-426B-86FE-0E2A3B15091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983</TotalTime>
  <Words>2828</Words>
  <Application>Microsoft Office PowerPoint</Application>
  <PresentationFormat>Widescreen</PresentationFormat>
  <Paragraphs>546</Paragraphs>
  <Slides>38</Slides>
  <Notes>10</Notes>
  <HiddenSlides>0</HiddenSlides>
  <MMClips>0</MMClips>
  <ScaleCrop>false</ScaleCrop>
  <HeadingPairs>
    <vt:vector size="4" baseType="variant">
      <vt:variant>
        <vt:lpstr>Theme</vt:lpstr>
      </vt:variant>
      <vt:variant>
        <vt:i4>3</vt:i4>
      </vt:variant>
      <vt:variant>
        <vt:lpstr>Slide Titles</vt:lpstr>
      </vt:variant>
      <vt:variant>
        <vt:i4>38</vt:i4>
      </vt:variant>
    </vt:vector>
  </HeadingPairs>
  <TitlesOfParts>
    <vt:vector size="41" baseType="lpstr">
      <vt:lpstr>Office Theme</vt:lpstr>
      <vt:lpstr>1_Office Theme</vt:lpstr>
      <vt:lpstr>2_Office Theme</vt:lpstr>
      <vt:lpstr>Quality Council</vt:lpstr>
      <vt:lpstr>Agenda</vt:lpstr>
      <vt:lpstr>Quality Council </vt:lpstr>
      <vt:lpstr>PowerPoint Presentation</vt:lpstr>
      <vt:lpstr>PowerPoint Presentation</vt:lpstr>
      <vt:lpstr>Reliability &amp; Warranty  Way forward</vt:lpstr>
      <vt:lpstr>Reduction of  Warranty Cost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Vehicle operating route</vt:lpstr>
      <vt:lpstr>I Alert data study</vt:lpstr>
      <vt:lpstr>PowerPoint Presentation</vt:lpstr>
      <vt:lpstr>PowerPoint Presentation</vt:lpstr>
      <vt:lpstr>Reduction of Unscheduled visits </vt:lpstr>
      <vt:lpstr>PowerPoint Presentation</vt:lpstr>
      <vt:lpstr>PowerPoint Presentation</vt:lpstr>
      <vt:lpstr>PowerPoint Presentation</vt:lpstr>
      <vt:lpstr>PowerPoint Presentation</vt:lpstr>
      <vt:lpstr>PowerPoint Presentation</vt:lpstr>
      <vt:lpstr>PowerPoint Presentation</vt:lpstr>
      <vt:lpstr>Improve Speed of issue resolution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Quality Council</dc:title>
  <dc:creator>Guhan.PT (CQ - Field quality)</dc:creator>
  <cp:lastModifiedBy>Rajendra R Deshpande  (Head – Central Quality)</cp:lastModifiedBy>
  <cp:revision>131</cp:revision>
  <dcterms:created xsi:type="dcterms:W3CDTF">2023-04-26T06:43:56Z</dcterms:created>
  <dcterms:modified xsi:type="dcterms:W3CDTF">2023-08-03T12:46:10Z</dcterms:modified>
</cp:coreProperties>
</file>

<file path=docProps/thumbnail.jpeg>
</file>